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96" r:id="rId4"/>
    <p:sldId id="297" r:id="rId5"/>
    <p:sldId id="270" r:id="rId6"/>
    <p:sldId id="285" r:id="rId7"/>
    <p:sldId id="286" r:id="rId8"/>
    <p:sldId id="273" r:id="rId9"/>
    <p:sldId id="272" r:id="rId10"/>
    <p:sldId id="266" r:id="rId11"/>
    <p:sldId id="287" r:id="rId12"/>
    <p:sldId id="274" r:id="rId13"/>
    <p:sldId id="288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9" r:id="rId2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>
        <p:scale>
          <a:sx n="125" d="100"/>
          <a:sy n="125" d="100"/>
        </p:scale>
        <p:origin x="-12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4962.5045</c:v>
                </c:pt>
                <c:pt idx="1">
                  <c:v>5721.6660999999995</c:v>
                </c:pt>
                <c:pt idx="2">
                  <c:v>5463.8284000000003</c:v>
                </c:pt>
                <c:pt idx="3">
                  <c:v>5581.8310000000001</c:v>
                </c:pt>
                <c:pt idx="4">
                  <c:v>5557.5680000000002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4911.9214000000002</c:v>
                </c:pt>
                <c:pt idx="1">
                  <c:v>6328.3034000000007</c:v>
                </c:pt>
                <c:pt idx="2">
                  <c:v>5793.4031999999997</c:v>
                </c:pt>
                <c:pt idx="3">
                  <c:v>5608.6699000000008</c:v>
                </c:pt>
                <c:pt idx="4">
                  <c:v>5570.1334999999999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6799872"/>
        <c:axId val="66891776"/>
        <c:axId val="0"/>
      </c:bar3DChart>
      <c:catAx>
        <c:axId val="6679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6891776"/>
        <c:crossesAt val="0"/>
        <c:auto val="1"/>
        <c:lblAlgn val="ctr"/>
        <c:lblOffset val="100"/>
        <c:noMultiLvlLbl val="0"/>
      </c:catAx>
      <c:valAx>
        <c:axId val="66891776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799872"/>
        <c:crosses val="autoZero"/>
        <c:crossBetween val="between"/>
        <c:majorUnit val="1000"/>
        <c:minorUnit val="20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6"/>
          </c:dPt>
          <c:dPt>
            <c:idx val="2"/>
            <c:bubble3D val="0"/>
            <c:explosion val="15"/>
          </c:dPt>
          <c:dPt>
            <c:idx val="3"/>
            <c:bubble3D val="0"/>
            <c:explosion val="13"/>
          </c:dPt>
          <c:dPt>
            <c:idx val="4"/>
            <c:bubble3D val="0"/>
            <c:explosion val="13"/>
          </c:dPt>
          <c:dPt>
            <c:idx val="5"/>
            <c:bubble3D val="0"/>
            <c:explosion val="15"/>
          </c:dPt>
          <c:dPt>
            <c:idx val="6"/>
            <c:bubble3D val="0"/>
            <c:explosion val="14"/>
          </c:dPt>
          <c:dLbls>
            <c:dLbl>
              <c:idx val="0"/>
              <c:layout>
                <c:manualLayout>
                  <c:x val="-2.6413434431807079E-2"/>
                  <c:y val="-4.573512936641514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8.3011932536210753E-2"/>
                  <c:y val="-0.1082086215959350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292845338777097"/>
                  <c:y val="-0.1615047175070749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2.1830708661417324E-2"/>
                  <c:y val="-3.38131368103599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2.3965198794595119E-2"/>
                  <c:y val="-2.2193786801599227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913.6</c:v>
                </c:pt>
                <c:pt idx="1">
                  <c:v>528</c:v>
                </c:pt>
                <c:pt idx="2">
                  <c:v>1395</c:v>
                </c:pt>
                <c:pt idx="3">
                  <c:v>294.2</c:v>
                </c:pt>
                <c:pt idx="4">
                  <c:v>201.5</c:v>
                </c:pt>
                <c:pt idx="5">
                  <c:v>90</c:v>
                </c:pt>
                <c:pt idx="6">
                  <c:v>43.2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200" spc="5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86848302258352E-2"/>
          <c:y val="2.5991264128547116E-3"/>
          <c:w val="0.71484929347472925"/>
          <c:h val="0.985024081144979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5"/>
          </c:dPt>
          <c:dPt>
            <c:idx val="1"/>
            <c:bubble3D val="0"/>
            <c:explosion val="16"/>
          </c:dPt>
          <c:dPt>
            <c:idx val="2"/>
            <c:bubble3D val="0"/>
            <c:explosion val="16"/>
          </c:dPt>
          <c:dLbls>
            <c:dLbl>
              <c:idx val="0"/>
              <c:layout>
                <c:manualLayout>
                  <c:x val="-1.3310889984970223E-2"/>
                  <c:y val="-3.40364228536010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1.6638612481212778E-2"/>
                  <c:y val="4.33187735475785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3.6604947458668116E-2"/>
                  <c:y val="3.09419811054132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6.0028733190865503E-3"/>
                  <c:y val="-3.71306209641423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1.2528019762510048E-2"/>
                  <c:y val="-1.85651886632479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3.2233346621617205E-2"/>
                  <c:y val="-1.54709905527066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5.1546832487022139E-2"/>
                  <c:y val="-9.28259433162394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Лист1!$A$2:$A$8</c:f>
              <c:strCache>
                <c:ptCount val="7"/>
                <c:pt idx="0">
                  <c:v>Налоги на прибыль, доходы</c:v>
                </c:pt>
                <c:pt idx="1">
                  <c:v>Доходы от использования имущества, находящегося в муниципальной собственности</c:v>
                </c:pt>
                <c:pt idx="2">
                  <c:v>Налоги на имущество</c:v>
                </c:pt>
                <c:pt idx="3">
                  <c:v>Налоги на совокупный доход</c:v>
                </c:pt>
                <c:pt idx="4">
                  <c:v>Доходы от продажи материальных и нематериальных активов</c:v>
                </c:pt>
                <c:pt idx="5">
                  <c:v>Прочие</c:v>
                </c:pt>
                <c:pt idx="6">
                  <c:v>Акцизы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940.6</c:v>
                </c:pt>
                <c:pt idx="1">
                  <c:v>569.4</c:v>
                </c:pt>
                <c:pt idx="2">
                  <c:v>1454</c:v>
                </c:pt>
                <c:pt idx="3">
                  <c:v>291.60000000000002</c:v>
                </c:pt>
                <c:pt idx="4">
                  <c:v>183.1</c:v>
                </c:pt>
                <c:pt idx="5">
                  <c:v>43.6</c:v>
                </c:pt>
                <c:pt idx="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295898156909753E-4"/>
          <c:y val="6.7577286734222516E-2"/>
          <c:w val="0.5684294882267984"/>
          <c:h val="0.833408373728455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0"/>
          </c:dPt>
          <c:dPt>
            <c:idx val="1"/>
            <c:bubble3D val="0"/>
            <c:explosion val="7"/>
          </c:dPt>
          <c:dPt>
            <c:idx val="2"/>
            <c:bubble3D val="0"/>
            <c:explosion val="16"/>
          </c:dPt>
          <c:dLbls>
            <c:dLbl>
              <c:idx val="2"/>
              <c:layout>
                <c:manualLayout>
                  <c:x val="6.158927667648921E-2"/>
                  <c:y val="4.64129716581198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1.6797075457224322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2.799512576204055E-3"/>
                  <c:y val="-1.54709905527066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2.7995125762040576E-2"/>
                  <c:y val="-9.28259433162394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4.1992688643060827E-2"/>
                  <c:y val="-6.188396221082619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Прочие</c:v>
                </c:pt>
                <c:pt idx="6">
                  <c:v>Акцизы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1011.6</c:v>
                </c:pt>
                <c:pt idx="1">
                  <c:v>569</c:v>
                </c:pt>
                <c:pt idx="2">
                  <c:v>1510</c:v>
                </c:pt>
                <c:pt idx="3">
                  <c:v>288</c:v>
                </c:pt>
                <c:pt idx="4">
                  <c:v>118.5</c:v>
                </c:pt>
                <c:pt idx="5">
                  <c:v>43.9</c:v>
                </c:pt>
                <c:pt idx="6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6"/>
          </c:dPt>
          <c:dPt>
            <c:idx val="1"/>
            <c:bubble3D val="0"/>
            <c:explosion val="6"/>
          </c:dPt>
          <c:dPt>
            <c:idx val="2"/>
            <c:bubble3D val="0"/>
            <c:explosion val="15"/>
          </c:dPt>
          <c:dPt>
            <c:idx val="3"/>
            <c:bubble3D val="0"/>
            <c:explosion val="13"/>
          </c:dPt>
          <c:dPt>
            <c:idx val="4"/>
            <c:bubble3D val="0"/>
            <c:explosion val="13"/>
          </c:dPt>
          <c:dPt>
            <c:idx val="5"/>
            <c:bubble3D val="0"/>
            <c:explosion val="15"/>
          </c:dPt>
          <c:dPt>
            <c:idx val="6"/>
            <c:bubble3D val="0"/>
            <c:explosion val="22"/>
          </c:dPt>
          <c:dPt>
            <c:idx val="11"/>
            <c:bubble3D val="0"/>
            <c:explosion val="19"/>
          </c:dPt>
          <c:dLbls>
            <c:dLbl>
              <c:idx val="0"/>
              <c:layout>
                <c:manualLayout>
                  <c:x val="-4.5669291338582673E-3"/>
                  <c:y val="-1.06710700272378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9098255079226209E-2"/>
                  <c:y val="-5.156689196722965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1.4965490424808013E-2"/>
                  <c:y val="-3.473465681927992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4.8554000194420141E-3"/>
                  <c:y val="-3.11159014765770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4.3221177213959391E-2"/>
                  <c:y val="-3.7746003260044278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9.9266306989404099E-2"/>
                  <c:y val="6.6847473465681928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2.3965198794595119E-2"/>
                  <c:y val="-2.2193786801599227E-4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1.3953290560902109E-3"/>
                  <c:y val="2.348994642695961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3.4476037717507534E-2"/>
                  <c:y val="2.830929006429826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1.2331340526878584E-2"/>
                  <c:y val="2.304628307166256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1.76421697287839E-2"/>
                  <c:y val="1.862196760131888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layout>
                <c:manualLayout>
                  <c:x val="-4.9733887430737827E-3"/>
                  <c:y val="-7.1166660472228565E-3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общего характера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486.8519</c:v>
                </c:pt>
                <c:pt idx="1">
                  <c:v>21.7715</c:v>
                </c:pt>
                <c:pt idx="2">
                  <c:v>421.3107</c:v>
                </c:pt>
                <c:pt idx="3">
                  <c:v>639.29590000000007</c:v>
                </c:pt>
                <c:pt idx="4">
                  <c:v>3.32</c:v>
                </c:pt>
                <c:pt idx="5">
                  <c:v>2854.1529999999998</c:v>
                </c:pt>
                <c:pt idx="6">
                  <c:v>453.80799999999999</c:v>
                </c:pt>
                <c:pt idx="7">
                  <c:v>190.82139999999998</c:v>
                </c:pt>
                <c:pt idx="8">
                  <c:v>195.43039999999999</c:v>
                </c:pt>
                <c:pt idx="9">
                  <c:v>33.065400000000004</c:v>
                </c:pt>
                <c:pt idx="10">
                  <c:v>170</c:v>
                </c:pt>
                <c:pt idx="11">
                  <c:v>322.76499999999999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5812421016817346"/>
          <c:y val="2.0122862255164839E-2"/>
          <c:w val="0.33261653057256729"/>
          <c:h val="0.96514853377650112"/>
        </c:manualLayout>
      </c:layout>
      <c:overlay val="0"/>
      <c:txPr>
        <a:bodyPr/>
        <a:lstStyle/>
        <a:p>
          <a:pPr>
            <a:defRPr sz="800" kern="100" spc="5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40692661577297E-2"/>
          <c:y val="5.3063676814736886E-2"/>
          <c:w val="0.89462945577417385"/>
          <c:h val="0.7089322519698563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реализацию муниципальных программ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1903960602388243E-3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22128736945296E-2"/>
                  <c:y val="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039606023882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269307068258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903960602388243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253861413651767E-2"/>
                  <c:y val="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2767.1</c:v>
                </c:pt>
                <c:pt idx="1">
                  <c:v>4057.9</c:v>
                </c:pt>
                <c:pt idx="2">
                  <c:v>6019.8</c:v>
                </c:pt>
                <c:pt idx="3">
                  <c:v>5254.9</c:v>
                </c:pt>
                <c:pt idx="4">
                  <c:v>4942.7</c:v>
                </c:pt>
                <c:pt idx="5">
                  <c:v>4951.3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1903960602388243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586633835323539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3960602388243E-3"/>
                  <c:y val="-1.7041672928698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586633835324667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2297.1999999999998</c:v>
                </c:pt>
                <c:pt idx="1">
                  <c:v>287.5</c:v>
                </c:pt>
                <c:pt idx="2">
                  <c:v>374.2</c:v>
                </c:pt>
                <c:pt idx="3">
                  <c:v>537.70000000000005</c:v>
                </c:pt>
                <c:pt idx="4">
                  <c:v>665.2</c:v>
                </c:pt>
                <c:pt idx="5">
                  <c:v>618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139968"/>
        <c:axId val="39154048"/>
        <c:axId val="0"/>
      </c:bar3DChart>
      <c:catAx>
        <c:axId val="39139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9154048"/>
        <c:crossesAt val="0"/>
        <c:auto val="1"/>
        <c:lblAlgn val="ctr"/>
        <c:lblOffset val="100"/>
        <c:noMultiLvlLbl val="0"/>
      </c:catAx>
      <c:valAx>
        <c:axId val="39154048"/>
        <c:scaling>
          <c:orientation val="minMax"/>
        </c:scaling>
        <c:delete val="0"/>
        <c:axPos val="l"/>
        <c:majorGridlines/>
        <c:min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9139968"/>
        <c:crosses val="autoZero"/>
        <c:crossBetween val="between"/>
        <c:majorUnit val="0.2"/>
        <c:minorUnit val="4.0000000000000008E-2"/>
      </c:valAx>
    </c:plotArea>
    <c:legend>
      <c:legendPos val="b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Lbls>
            <c:dLbl>
              <c:idx val="1"/>
              <c:layout>
                <c:manualLayout>
                  <c:x val="3.1417077166108467E-3"/>
                  <c:y val="-5.527549408090458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РФ, высших исполнительных органов государственной власти субъектов РФ, местных администраций</c:v>
                </c:pt>
                <c:pt idx="3">
                  <c:v>Обеспечение деятельности финансовых, налоговых и таможенных органов и органов финансового (финансово-бюджетного) 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3046</c:v>
                </c:pt>
                <c:pt idx="1">
                  <c:v>19556</c:v>
                </c:pt>
                <c:pt idx="2">
                  <c:v>250813</c:v>
                </c:pt>
                <c:pt idx="3">
                  <c:v>26305.5</c:v>
                </c:pt>
                <c:pt idx="4">
                  <c:v>6500</c:v>
                </c:pt>
                <c:pt idx="5">
                  <c:v>180631.4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1"/>
              <c:layout>
                <c:manualLayout>
                  <c:x val="0.10975725783452907"/>
                  <c:y val="-0.1231070776086607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6442</c:v>
                </c:pt>
                <c:pt idx="1">
                  <c:v>15329.5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1"/>
              <c:layout>
                <c:manualLayout>
                  <c:x val="-4.6321795120109567E-2"/>
                  <c:y val="8.85426310656840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775784008266535E-3"/>
                  <c:y val="-8.17617486945894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Транспорт</c:v>
                </c:pt>
                <c:pt idx="1">
                  <c:v>Дорожное хозяйство (дорожные фонды)</c:v>
                </c:pt>
                <c:pt idx="2">
                  <c:v>Связь и информатика</c:v>
                </c:pt>
                <c:pt idx="3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106530.2</c:v>
                </c:pt>
                <c:pt idx="1">
                  <c:v>280050.3</c:v>
                </c:pt>
                <c:pt idx="2">
                  <c:v>28060.2</c:v>
                </c:pt>
                <c:pt idx="3">
                  <c:v>6670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4494308891932334E-2"/>
                  <c:y val="9.83409250823982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5889571758497417E-3"/>
                  <c:y val="7.02101772642545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57049</c:v>
                </c:pt>
                <c:pt idx="1">
                  <c:v>337542.9</c:v>
                </c:pt>
                <c:pt idx="2">
                  <c:v>244704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537599067163565E-2"/>
                  <c:y val="7.3845190040612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Профессиональная подготовка, переподготовка и повышение квалификации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1046539</c:v>
                </c:pt>
                <c:pt idx="1">
                  <c:v>1633959</c:v>
                </c:pt>
                <c:pt idx="2" formatCode="General">
                  <c:v>300</c:v>
                </c:pt>
                <c:pt idx="3">
                  <c:v>51627</c:v>
                </c:pt>
                <c:pt idx="4">
                  <c:v>121728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50.583099999999831</c:v>
                </c:pt>
                <c:pt idx="1">
                  <c:v>-606.63730000000123</c:v>
                </c:pt>
                <c:pt idx="2">
                  <c:v>-329.57479999999941</c:v>
                </c:pt>
                <c:pt idx="3">
                  <c:v>-26.838900000000649</c:v>
                </c:pt>
                <c:pt idx="4">
                  <c:v>-12.565499999999702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317248"/>
        <c:axId val="35318784"/>
        <c:axId val="0"/>
      </c:bar3DChart>
      <c:catAx>
        <c:axId val="3531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800"/>
            </a:pPr>
            <a:endParaRPr lang="ru-RU"/>
          </a:p>
        </c:txPr>
        <c:crossAx val="35318784"/>
        <c:crosses val="autoZero"/>
        <c:auto val="1"/>
        <c:lblAlgn val="ctr"/>
        <c:lblOffset val="1000"/>
        <c:tickMarkSkip val="20"/>
        <c:noMultiLvlLbl val="0"/>
      </c:catAx>
      <c:valAx>
        <c:axId val="35318784"/>
        <c:scaling>
          <c:orientation val="minMax"/>
        </c:scaling>
        <c:delete val="0"/>
        <c:axPos val="l"/>
        <c:majorGridlines/>
        <c:minorGridlines/>
        <c:numFmt formatCode="#,##0.0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/>
            </a:pPr>
            <a:endParaRPr lang="ru-RU"/>
          </a:p>
        </c:txPr>
        <c:crossAx val="35317248"/>
        <c:crosses val="autoZero"/>
        <c:crossBetween val="between"/>
        <c:majorUnit val="1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5.1649988742647084E-2"/>
                  <c:y val="0.1333794701823254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-0.2054061894357416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 кинематографии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318242</c:v>
                </c:pt>
                <c:pt idx="1">
                  <c:v>135566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1"/>
          </c:dPt>
          <c:dPt>
            <c:idx val="2"/>
            <c:bubble3D val="0"/>
            <c:explosion val="12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6267081435396071E-2"/>
                  <c:y val="4.44503079904701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760438859792373E-2"/>
                  <c:y val="-0.12812310977792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10075</c:v>
                </c:pt>
                <c:pt idx="1">
                  <c:v>80754.399999999994</c:v>
                </c:pt>
                <c:pt idx="2">
                  <c:v>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352114268522775E-2"/>
                  <c:y val="-0.160569350319100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0.1063701255416064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10000</c:v>
                </c:pt>
                <c:pt idx="1">
                  <c:v>23065.4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73408982926247"/>
          <c:y val="0.20708238300319576"/>
          <c:w val="0.83009541493025596"/>
          <c:h val="0.79291761699680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301410363387521"/>
                  <c:y val="-0.189728919008998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17935979926580262"/>
                  <c:y val="6.80545298888358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3985.95</c:v>
                </c:pt>
                <c:pt idx="1">
                  <c:v>1929.27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4381842302313"/>
          <c:y val="0.12849443342430264"/>
          <c:w val="0.84060069003873938"/>
          <c:h val="0.791007406826525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7010938654930069"/>
                  <c:y val="-0.1744655100005621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23181064142784569"/>
                  <c:y val="5.73999530430157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3465.5</c:v>
                </c:pt>
                <c:pt idx="1">
                  <c:v>1997.57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8859724568415"/>
          <c:y val="5.5140853023860625E-2"/>
          <c:w val="0.87911402754315848"/>
          <c:h val="0.8334083715137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3572.3</c:v>
                </c:pt>
                <c:pt idx="1">
                  <c:v>2008.71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749328505982996E-2"/>
          <c:y val="0.13874371101623628"/>
          <c:w val="0.59024296445694069"/>
          <c:h val="0.788127538674564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3631</c:v>
                </c:pt>
                <c:pt idx="1">
                  <c:v>1925.76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464597950655059"/>
          <c:y val="0.24068192965009308"/>
          <c:w val="0.3223131190551477"/>
          <c:h val="0.505731070531458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5.8516914426317908E-2"/>
                  <c:y val="-0.183428693108173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3402697275763156E-2"/>
                  <c:y val="3.856477366712340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9092818133417428E-2"/>
                  <c:y val="8.00084712809687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913.6</c:v>
                </c:pt>
                <c:pt idx="1">
                  <c:v>528</c:v>
                </c:pt>
                <c:pt idx="2">
                  <c:v>1395</c:v>
                </c:pt>
                <c:pt idx="3">
                  <c:v>294.2</c:v>
                </c:pt>
                <c:pt idx="4">
                  <c:v>201.5</c:v>
                </c:pt>
                <c:pt idx="5">
                  <c:v>90</c:v>
                </c:pt>
                <c:pt idx="6">
                  <c:v>43.2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49177793748003723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9427013638188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1015.75</c:v>
                </c:pt>
                <c:pt idx="1">
                  <c:v>913.6</c:v>
                </c:pt>
                <c:pt idx="2">
                  <c:v>940.6</c:v>
                </c:pt>
                <c:pt idx="3">
                  <c:v>1011.6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937.41</c:v>
                </c:pt>
                <c:pt idx="1">
                  <c:v>528</c:v>
                </c:pt>
                <c:pt idx="2">
                  <c:v>569.4</c:v>
                </c:pt>
                <c:pt idx="3">
                  <c:v>569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1276.5999999999999</c:v>
                </c:pt>
                <c:pt idx="1">
                  <c:v>1395</c:v>
                </c:pt>
                <c:pt idx="2">
                  <c:v>1454</c:v>
                </c:pt>
                <c:pt idx="3">
                  <c:v>1510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311.25</c:v>
                </c:pt>
                <c:pt idx="1">
                  <c:v>294.2</c:v>
                </c:pt>
                <c:pt idx="2">
                  <c:v>291.60000000000002</c:v>
                </c:pt>
                <c:pt idx="3">
                  <c:v>288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307.12</c:v>
                </c:pt>
                <c:pt idx="1">
                  <c:v>201.5</c:v>
                </c:pt>
                <c:pt idx="2">
                  <c:v>183.1</c:v>
                </c:pt>
                <c:pt idx="3">
                  <c:v>118.5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4641883523868004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81.599999999999994</c:v>
                </c:pt>
                <c:pt idx="1">
                  <c:v>90</c:v>
                </c:pt>
                <c:pt idx="2">
                  <c:v>90</c:v>
                </c:pt>
                <c:pt idx="3">
                  <c:v>90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1.078894133513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1.3486176668914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539034296241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1.3486176668914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 (план)</c:v>
                </c:pt>
                <c:pt idx="1">
                  <c:v>2016 год (план)</c:v>
                </c:pt>
                <c:pt idx="2">
                  <c:v>2017 год (план)</c:v>
                </c:pt>
                <c:pt idx="3">
                  <c:v>2018 год (план)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56.2</c:v>
                </c:pt>
                <c:pt idx="1">
                  <c:v>43.2</c:v>
                </c:pt>
                <c:pt idx="2">
                  <c:v>43.6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535552"/>
        <c:axId val="38537088"/>
        <c:axId val="0"/>
      </c:bar3DChart>
      <c:catAx>
        <c:axId val="38535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537088"/>
        <c:crosses val="autoZero"/>
        <c:auto val="1"/>
        <c:lblAlgn val="ctr"/>
        <c:lblOffset val="100"/>
        <c:noMultiLvlLbl val="0"/>
      </c:catAx>
      <c:valAx>
        <c:axId val="3853708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8535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21016556958163"/>
          <c:y val="0.1743541767326286"/>
          <c:w val="0.3343778886996655"/>
          <c:h val="0.62431908081617915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6"/>
          </c:dPt>
          <c:dPt>
            <c:idx val="2"/>
            <c:bubble3D val="0"/>
            <c:explosion val="15"/>
          </c:dPt>
          <c:dPt>
            <c:idx val="3"/>
            <c:bubble3D val="0"/>
            <c:explosion val="13"/>
          </c:dPt>
          <c:dPt>
            <c:idx val="4"/>
            <c:bubble3D val="0"/>
            <c:explosion val="13"/>
          </c:dPt>
          <c:dPt>
            <c:idx val="5"/>
            <c:bubble3D val="0"/>
            <c:explosion val="15"/>
          </c:dPt>
          <c:dPt>
            <c:idx val="6"/>
            <c:bubble3D val="0"/>
            <c:explosion val="14"/>
          </c:dPt>
          <c:dLbls>
            <c:dLbl>
              <c:idx val="0"/>
              <c:layout>
                <c:manualLayout>
                  <c:x val="-4.8084961602021968E-3"/>
                  <c:y val="-5.2765993596720845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8.3011932536210753E-2"/>
                  <c:y val="-0.1082086215959350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0292845338777097"/>
                  <c:y val="-0.1615047175070749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2.1830708661417324E-2"/>
                  <c:y val="-3.38131368103599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2.3965198794595119E-2"/>
                  <c:y val="-2.2193786801599227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1015.8</c:v>
                </c:pt>
                <c:pt idx="1">
                  <c:v>937.4</c:v>
                </c:pt>
                <c:pt idx="2" formatCode="#,##0.00">
                  <c:v>1276.5999999999999</c:v>
                </c:pt>
                <c:pt idx="3">
                  <c:v>311.3</c:v>
                </c:pt>
                <c:pt idx="4">
                  <c:v>307.10000000000002</c:v>
                </c:pt>
                <c:pt idx="5">
                  <c:v>81.599999999999994</c:v>
                </c:pt>
                <c:pt idx="6">
                  <c:v>56.2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 spc="5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4ED0C-EF35-4601-BB9D-6496BE5180C7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</dgm:pt>
    <dgm:pt modelId="{EF97509A-DE7A-41E6-B435-99D08F87515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+mn-lt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spc="0" normalizeH="0" baseline="0" dirty="0" smtClean="0">
              <a:ln/>
              <a:effectLst/>
              <a:latin typeface="+mn-lt"/>
            </a:rPr>
            <a:t>280 050,3 </a:t>
          </a:r>
          <a:r>
            <a:rPr kumimoji="0" lang="ru-RU" sz="1000" b="1" i="0" u="none" strike="noStrike" cap="none" spc="0" normalizeH="0" baseline="0" dirty="0" err="1" smtClean="0">
              <a:ln/>
              <a:effectLst/>
              <a:latin typeface="+mn-lt"/>
            </a:rPr>
            <a:t>тыс.руб</a:t>
          </a:r>
          <a:r>
            <a:rPr kumimoji="0" lang="ru-RU" sz="1000" b="1" i="0" u="none" strike="noStrike" cap="none" spc="300" normalizeH="0" baseline="0" dirty="0" smtClean="0">
              <a:ln/>
              <a:effectLst/>
              <a:latin typeface="+mn-lt"/>
            </a:rPr>
            <a:t>.</a:t>
          </a:r>
        </a:p>
      </dgm:t>
    </dgm:pt>
    <dgm:pt modelId="{88353E68-6F13-465F-9305-BEB9C0C15FD5}" type="parTrans" cxnId="{B2BEAF79-B06B-430D-89C3-616BAA3E9707}">
      <dgm:prSet/>
      <dgm:spPr/>
      <dgm:t>
        <a:bodyPr/>
        <a:lstStyle/>
        <a:p>
          <a:endParaRPr lang="ru-RU"/>
        </a:p>
      </dgm:t>
    </dgm:pt>
    <dgm:pt modelId="{423A0AD1-8974-46D6-A6D4-C2CF2F3D844E}" type="sibTrans" cxnId="{B2BEAF79-B06B-430D-89C3-616BAA3E9707}">
      <dgm:prSet/>
      <dgm:spPr/>
      <dgm:t>
        <a:bodyPr/>
        <a:lstStyle/>
        <a:p>
          <a:endParaRPr lang="ru-RU"/>
        </a:p>
      </dgm:t>
    </dgm:pt>
    <dgm:pt modelId="{385F5B29-966B-4A1B-A438-050B30A38D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cap="none" normalizeH="0" baseline="0" dirty="0" smtClean="0">
              <a:ln/>
              <a:effectLst/>
              <a:latin typeface="Calibri" pitchFamily="34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1" i="0" u="none" strike="noStrike" cap="none" normalizeH="0" baseline="0" dirty="0" smtClean="0">
              <a:ln/>
              <a:effectLst/>
              <a:latin typeface="Calibri" pitchFamily="34" charset="0"/>
            </a:rPr>
            <a:t>90 000,0 тыс.руб.</a:t>
          </a:r>
        </a:p>
      </dgm:t>
    </dgm:pt>
    <dgm:pt modelId="{B8C494F3-F1AC-40A1-B7E1-F53D10D389BD}" type="parTrans" cxnId="{B7E072A1-E811-4559-A298-4993084BF7E2}">
      <dgm:prSet/>
      <dgm:spPr/>
      <dgm:t>
        <a:bodyPr/>
        <a:lstStyle/>
        <a:p>
          <a:endParaRPr lang="ru-RU"/>
        </a:p>
      </dgm:t>
    </dgm:pt>
    <dgm:pt modelId="{9E6D8C3F-16F6-4F99-8C04-97B4B8D0E4B5}" type="sibTrans" cxnId="{B7E072A1-E811-4559-A298-4993084BF7E2}">
      <dgm:prSet/>
      <dgm:spPr/>
      <dgm:t>
        <a:bodyPr/>
        <a:lstStyle/>
        <a:p>
          <a:endParaRPr lang="ru-RU"/>
        </a:p>
      </dgm:t>
    </dgm:pt>
    <dgm:pt modelId="{DC35D3BD-B221-4175-8339-D0FC2BD3FA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cap="none" normalizeH="0" baseline="0" dirty="0" smtClean="0">
              <a:ln/>
              <a:effectLst/>
              <a:latin typeface="Calibri" pitchFamily="34" charset="0"/>
            </a:rPr>
            <a:t>Плата за выбросы загр.веществ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cap="none" normalizeH="0" baseline="0" dirty="0" smtClean="0">
              <a:ln/>
              <a:effectLst/>
              <a:latin typeface="Calibri" pitchFamily="34" charset="0"/>
            </a:rPr>
            <a:t>в атмосферный воздух передвижными объектами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1" i="0" u="none" strike="noStrike" cap="none" normalizeH="0" baseline="0" dirty="0" smtClean="0">
              <a:ln/>
              <a:effectLst/>
              <a:latin typeface="Calibri" pitchFamily="34" charset="0"/>
            </a:rPr>
            <a:t>450,0 тыс. руб.</a:t>
          </a:r>
        </a:p>
      </dgm:t>
    </dgm:pt>
    <dgm:pt modelId="{EF1C218D-C6AB-48E8-9372-2D4D90E7B274}" type="parTrans" cxnId="{895D2CA0-2391-4924-A51F-49FC864CFDEF}">
      <dgm:prSet/>
      <dgm:spPr/>
      <dgm:t>
        <a:bodyPr/>
        <a:lstStyle/>
        <a:p>
          <a:endParaRPr lang="ru-RU"/>
        </a:p>
      </dgm:t>
    </dgm:pt>
    <dgm:pt modelId="{CC16F1D3-CB6E-4F27-B82D-F7C56ACFE672}" type="sibTrans" cxnId="{895D2CA0-2391-4924-A51F-49FC864CFDEF}">
      <dgm:prSet/>
      <dgm:spPr/>
      <dgm:t>
        <a:bodyPr/>
        <a:lstStyle/>
        <a:p>
          <a:endParaRPr lang="ru-RU"/>
        </a:p>
      </dgm:t>
    </dgm:pt>
    <dgm:pt modelId="{868BF31B-E73A-48ED-9FC4-969440D22BB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cap="none" normalizeH="0" baseline="0" dirty="0" smtClean="0">
              <a:ln/>
              <a:effectLst/>
              <a:latin typeface="Calibri" pitchFamily="34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1" i="0" u="none" strike="noStrike" cap="none" normalizeH="0" baseline="0" dirty="0" smtClean="0">
              <a:ln/>
              <a:effectLst/>
              <a:latin typeface="Calibri" pitchFamily="34" charset="0"/>
            </a:rPr>
            <a:t>0,0 тыс. руб.</a:t>
          </a:r>
        </a:p>
      </dgm:t>
    </dgm:pt>
    <dgm:pt modelId="{B5BA4DB1-F560-426C-93DA-A509AD2A25FF}" type="parTrans" cxnId="{1D5F898C-29BB-4932-A9B2-1B0367D2F097}">
      <dgm:prSet/>
      <dgm:spPr/>
      <dgm:t>
        <a:bodyPr/>
        <a:lstStyle/>
        <a:p>
          <a:endParaRPr lang="ru-RU"/>
        </a:p>
      </dgm:t>
    </dgm:pt>
    <dgm:pt modelId="{316404B7-4D4A-45D2-BDFD-381061BA0F10}" type="sibTrans" cxnId="{1D5F898C-29BB-4932-A9B2-1B0367D2F097}">
      <dgm:prSet/>
      <dgm:spPr/>
      <dgm:t>
        <a:bodyPr/>
        <a:lstStyle/>
        <a:p>
          <a:endParaRPr lang="ru-RU"/>
        </a:p>
      </dgm:t>
    </dgm:pt>
    <dgm:pt modelId="{F3EC715A-0BDE-46C7-A2DC-61BBC91680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0" i="0" u="none" strike="noStrike" cap="none" normalizeH="0" baseline="0" dirty="0" smtClean="0">
              <a:ln/>
              <a:effectLst/>
              <a:latin typeface="Calibri" pitchFamily="34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800" b="1" i="0" u="none" strike="noStrike" cap="none" normalizeH="0" baseline="0" smtClean="0">
              <a:ln/>
              <a:effectLst/>
              <a:latin typeface="Calibri" pitchFamily="34" charset="0"/>
            </a:rPr>
            <a:t>189 600,3 </a:t>
          </a:r>
          <a:r>
            <a:rPr kumimoji="0" lang="ru-RU" sz="800" b="1" i="0" u="none" strike="noStrike" cap="none" normalizeH="0" baseline="0" dirty="0" smtClean="0">
              <a:ln/>
              <a:effectLst/>
              <a:latin typeface="Calibri" pitchFamily="34" charset="0"/>
            </a:rPr>
            <a:t>тыс. руб.</a:t>
          </a:r>
        </a:p>
      </dgm:t>
    </dgm:pt>
    <dgm:pt modelId="{24978B7B-3833-42C9-A70A-9BFAF6C20A19}" type="parTrans" cxnId="{F67AA2C5-FFB5-4747-BDD4-9B7BE15B83C9}">
      <dgm:prSet/>
      <dgm:spPr/>
      <dgm:t>
        <a:bodyPr/>
        <a:lstStyle/>
        <a:p>
          <a:endParaRPr lang="ru-RU"/>
        </a:p>
      </dgm:t>
    </dgm:pt>
    <dgm:pt modelId="{8B968D44-B350-47B5-8A2F-70D81F9CA3C8}" type="sibTrans" cxnId="{F67AA2C5-FFB5-4747-BDD4-9B7BE15B83C9}">
      <dgm:prSet/>
      <dgm:spPr/>
      <dgm:t>
        <a:bodyPr/>
        <a:lstStyle/>
        <a:p>
          <a:endParaRPr lang="ru-RU"/>
        </a:p>
      </dgm:t>
    </dgm:pt>
    <dgm:pt modelId="{66EAD274-26DE-4F58-BD0E-2D6C9CE1D665}" type="pres">
      <dgm:prSet presAssocID="{D5A4ED0C-EF35-4601-BB9D-6496BE5180C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0FDB3-056A-4513-8895-A1B612E3CB74}" type="pres">
      <dgm:prSet presAssocID="{EF97509A-DE7A-41E6-B435-99D08F875152}" presName="hierRoot1" presStyleCnt="0">
        <dgm:presLayoutVars>
          <dgm:hierBranch val="init"/>
        </dgm:presLayoutVars>
      </dgm:prSet>
      <dgm:spPr/>
    </dgm:pt>
    <dgm:pt modelId="{A6CF7744-E412-440A-B79F-44D3034BB920}" type="pres">
      <dgm:prSet presAssocID="{EF97509A-DE7A-41E6-B435-99D08F875152}" presName="rootComposite1" presStyleCnt="0"/>
      <dgm:spPr/>
    </dgm:pt>
    <dgm:pt modelId="{6C17864B-01F2-42AD-B22B-709826C56C82}" type="pres">
      <dgm:prSet presAssocID="{EF97509A-DE7A-41E6-B435-99D08F87515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3CFC42-B686-4D3E-8A0E-FF034A17AC80}" type="pres">
      <dgm:prSet presAssocID="{EF97509A-DE7A-41E6-B435-99D08F875152}" presName="topArc1" presStyleLbl="parChTrans1D1" presStyleIdx="0" presStyleCnt="10"/>
      <dgm:spPr/>
    </dgm:pt>
    <dgm:pt modelId="{1D4ED6EB-237E-4EDC-8B32-E52396055D1D}" type="pres">
      <dgm:prSet presAssocID="{EF97509A-DE7A-41E6-B435-99D08F875152}" presName="bottomArc1" presStyleLbl="parChTrans1D1" presStyleIdx="1" presStyleCnt="10"/>
      <dgm:spPr/>
    </dgm:pt>
    <dgm:pt modelId="{9E34371F-2348-47E5-B145-2B92C4A6AFD2}" type="pres">
      <dgm:prSet presAssocID="{EF97509A-DE7A-41E6-B435-99D08F875152}" presName="topConnNode1" presStyleLbl="node1" presStyleIdx="0" presStyleCnt="0"/>
      <dgm:spPr/>
      <dgm:t>
        <a:bodyPr/>
        <a:lstStyle/>
        <a:p>
          <a:endParaRPr lang="ru-RU"/>
        </a:p>
      </dgm:t>
    </dgm:pt>
    <dgm:pt modelId="{D9C47299-6DBA-43B5-889A-BB690EC31C71}" type="pres">
      <dgm:prSet presAssocID="{EF97509A-DE7A-41E6-B435-99D08F875152}" presName="hierChild2" presStyleCnt="0"/>
      <dgm:spPr/>
    </dgm:pt>
    <dgm:pt modelId="{879FD756-7516-49CB-95F5-DB21C1BD2156}" type="pres">
      <dgm:prSet presAssocID="{B8C494F3-F1AC-40A1-B7E1-F53D10D389BD}" presName="Name28" presStyleLbl="parChTrans1D2" presStyleIdx="0" presStyleCnt="4"/>
      <dgm:spPr/>
      <dgm:t>
        <a:bodyPr/>
        <a:lstStyle/>
        <a:p>
          <a:endParaRPr lang="ru-RU"/>
        </a:p>
      </dgm:t>
    </dgm:pt>
    <dgm:pt modelId="{3D6E3C86-A432-4597-B11A-E80311087574}" type="pres">
      <dgm:prSet presAssocID="{385F5B29-966B-4A1B-A438-050B30A38D60}" presName="hierRoot2" presStyleCnt="0">
        <dgm:presLayoutVars>
          <dgm:hierBranch val="init"/>
        </dgm:presLayoutVars>
      </dgm:prSet>
      <dgm:spPr/>
    </dgm:pt>
    <dgm:pt modelId="{1DFDB73E-60B7-4342-B20B-958375BDD7F1}" type="pres">
      <dgm:prSet presAssocID="{385F5B29-966B-4A1B-A438-050B30A38D60}" presName="rootComposite2" presStyleCnt="0"/>
      <dgm:spPr/>
    </dgm:pt>
    <dgm:pt modelId="{002B0ABB-CFA6-425A-BB18-D57FC7F594FC}" type="pres">
      <dgm:prSet presAssocID="{385F5B29-966B-4A1B-A438-050B30A38D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7E75F-E390-4433-BEF2-34D732536B01}" type="pres">
      <dgm:prSet presAssocID="{385F5B29-966B-4A1B-A438-050B30A38D60}" presName="topArc2" presStyleLbl="parChTrans1D1" presStyleIdx="2" presStyleCnt="10"/>
      <dgm:spPr/>
    </dgm:pt>
    <dgm:pt modelId="{B7686445-3019-4B2A-8787-15A4B9C92F71}" type="pres">
      <dgm:prSet presAssocID="{385F5B29-966B-4A1B-A438-050B30A38D60}" presName="bottomArc2" presStyleLbl="parChTrans1D1" presStyleIdx="3" presStyleCnt="10"/>
      <dgm:spPr/>
    </dgm:pt>
    <dgm:pt modelId="{E407901E-DCD1-4ED7-AB06-9B7FCAC24122}" type="pres">
      <dgm:prSet presAssocID="{385F5B29-966B-4A1B-A438-050B30A38D60}" presName="topConnNode2" presStyleLbl="node2" presStyleIdx="0" presStyleCnt="0"/>
      <dgm:spPr/>
      <dgm:t>
        <a:bodyPr/>
        <a:lstStyle/>
        <a:p>
          <a:endParaRPr lang="ru-RU"/>
        </a:p>
      </dgm:t>
    </dgm:pt>
    <dgm:pt modelId="{23B0E050-9A02-4832-811E-6BF80650632A}" type="pres">
      <dgm:prSet presAssocID="{385F5B29-966B-4A1B-A438-050B30A38D60}" presName="hierChild4" presStyleCnt="0"/>
      <dgm:spPr/>
    </dgm:pt>
    <dgm:pt modelId="{B6BE8564-3EA6-4B82-93E1-A99B6F6A8070}" type="pres">
      <dgm:prSet presAssocID="{385F5B29-966B-4A1B-A438-050B30A38D60}" presName="hierChild5" presStyleCnt="0"/>
      <dgm:spPr/>
    </dgm:pt>
    <dgm:pt modelId="{48A03007-5203-44F7-8E16-9CAF0148180E}" type="pres">
      <dgm:prSet presAssocID="{EF1C218D-C6AB-48E8-9372-2D4D90E7B274}" presName="Name28" presStyleLbl="parChTrans1D2" presStyleIdx="1" presStyleCnt="4"/>
      <dgm:spPr/>
      <dgm:t>
        <a:bodyPr/>
        <a:lstStyle/>
        <a:p>
          <a:endParaRPr lang="ru-RU"/>
        </a:p>
      </dgm:t>
    </dgm:pt>
    <dgm:pt modelId="{F8805D9A-A2DF-41D8-AE67-AFC2C0172A48}" type="pres">
      <dgm:prSet presAssocID="{DC35D3BD-B221-4175-8339-D0FC2BD3FA07}" presName="hierRoot2" presStyleCnt="0">
        <dgm:presLayoutVars>
          <dgm:hierBranch val="init"/>
        </dgm:presLayoutVars>
      </dgm:prSet>
      <dgm:spPr/>
    </dgm:pt>
    <dgm:pt modelId="{E8CE81BC-7B70-4024-92D9-B57C6E14A611}" type="pres">
      <dgm:prSet presAssocID="{DC35D3BD-B221-4175-8339-D0FC2BD3FA07}" presName="rootComposite2" presStyleCnt="0"/>
      <dgm:spPr/>
    </dgm:pt>
    <dgm:pt modelId="{97040CA7-7017-4C1F-AB7B-451A72C91A3A}" type="pres">
      <dgm:prSet presAssocID="{DC35D3BD-B221-4175-8339-D0FC2BD3FA0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C606F8-C162-4631-A81C-ACA0C487E8E4}" type="pres">
      <dgm:prSet presAssocID="{DC35D3BD-B221-4175-8339-D0FC2BD3FA07}" presName="topArc2" presStyleLbl="parChTrans1D1" presStyleIdx="4" presStyleCnt="10"/>
      <dgm:spPr/>
    </dgm:pt>
    <dgm:pt modelId="{D7CD0858-4602-40EB-8B73-BC45ACC9DA72}" type="pres">
      <dgm:prSet presAssocID="{DC35D3BD-B221-4175-8339-D0FC2BD3FA07}" presName="bottomArc2" presStyleLbl="parChTrans1D1" presStyleIdx="5" presStyleCnt="10"/>
      <dgm:spPr/>
    </dgm:pt>
    <dgm:pt modelId="{394CD450-9F1B-40E2-A930-9A8F393969E8}" type="pres">
      <dgm:prSet presAssocID="{DC35D3BD-B221-4175-8339-D0FC2BD3FA07}" presName="topConnNode2" presStyleLbl="node2" presStyleIdx="0" presStyleCnt="0"/>
      <dgm:spPr/>
      <dgm:t>
        <a:bodyPr/>
        <a:lstStyle/>
        <a:p>
          <a:endParaRPr lang="ru-RU"/>
        </a:p>
      </dgm:t>
    </dgm:pt>
    <dgm:pt modelId="{D395A63E-F287-4304-9BD3-6D253004AA5B}" type="pres">
      <dgm:prSet presAssocID="{DC35D3BD-B221-4175-8339-D0FC2BD3FA07}" presName="hierChild4" presStyleCnt="0"/>
      <dgm:spPr/>
    </dgm:pt>
    <dgm:pt modelId="{C4BED388-8BC9-4E30-9620-39038522A24E}" type="pres">
      <dgm:prSet presAssocID="{DC35D3BD-B221-4175-8339-D0FC2BD3FA07}" presName="hierChild5" presStyleCnt="0"/>
      <dgm:spPr/>
    </dgm:pt>
    <dgm:pt modelId="{59221D02-A078-41EB-9C21-2542AEF347CB}" type="pres">
      <dgm:prSet presAssocID="{B5BA4DB1-F560-426C-93DA-A509AD2A25FF}" presName="Name28" presStyleLbl="parChTrans1D2" presStyleIdx="2" presStyleCnt="4"/>
      <dgm:spPr/>
      <dgm:t>
        <a:bodyPr/>
        <a:lstStyle/>
        <a:p>
          <a:endParaRPr lang="ru-RU"/>
        </a:p>
      </dgm:t>
    </dgm:pt>
    <dgm:pt modelId="{42240055-71A0-4B86-84BD-80F551B84676}" type="pres">
      <dgm:prSet presAssocID="{868BF31B-E73A-48ED-9FC4-969440D22BB0}" presName="hierRoot2" presStyleCnt="0">
        <dgm:presLayoutVars>
          <dgm:hierBranch val="init"/>
        </dgm:presLayoutVars>
      </dgm:prSet>
      <dgm:spPr/>
    </dgm:pt>
    <dgm:pt modelId="{B809E583-D7C6-47CB-BEF7-933E57174549}" type="pres">
      <dgm:prSet presAssocID="{868BF31B-E73A-48ED-9FC4-969440D22BB0}" presName="rootComposite2" presStyleCnt="0"/>
      <dgm:spPr/>
    </dgm:pt>
    <dgm:pt modelId="{9A8053BA-5BED-4809-89B0-F4DE52E9BB4C}" type="pres">
      <dgm:prSet presAssocID="{868BF31B-E73A-48ED-9FC4-969440D22BB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3320AF-BE7F-4CEB-A4C3-6C8EEB43F18B}" type="pres">
      <dgm:prSet presAssocID="{868BF31B-E73A-48ED-9FC4-969440D22BB0}" presName="topArc2" presStyleLbl="parChTrans1D1" presStyleIdx="6" presStyleCnt="10"/>
      <dgm:spPr/>
    </dgm:pt>
    <dgm:pt modelId="{5111CC1D-B36A-40D5-8F19-1BFB9FF2D948}" type="pres">
      <dgm:prSet presAssocID="{868BF31B-E73A-48ED-9FC4-969440D22BB0}" presName="bottomArc2" presStyleLbl="parChTrans1D1" presStyleIdx="7" presStyleCnt="10"/>
      <dgm:spPr/>
    </dgm:pt>
    <dgm:pt modelId="{37D413B4-A7D7-431E-989C-DC876B30230E}" type="pres">
      <dgm:prSet presAssocID="{868BF31B-E73A-48ED-9FC4-969440D22BB0}" presName="topConnNode2" presStyleLbl="node2" presStyleIdx="0" presStyleCnt="0"/>
      <dgm:spPr/>
      <dgm:t>
        <a:bodyPr/>
        <a:lstStyle/>
        <a:p>
          <a:endParaRPr lang="ru-RU"/>
        </a:p>
      </dgm:t>
    </dgm:pt>
    <dgm:pt modelId="{D37BF91F-72F7-4671-A481-1CEC1BEAB089}" type="pres">
      <dgm:prSet presAssocID="{868BF31B-E73A-48ED-9FC4-969440D22BB0}" presName="hierChild4" presStyleCnt="0"/>
      <dgm:spPr/>
    </dgm:pt>
    <dgm:pt modelId="{1DF47046-F471-452A-BE30-D9F9ED6926CB}" type="pres">
      <dgm:prSet presAssocID="{868BF31B-E73A-48ED-9FC4-969440D22BB0}" presName="hierChild5" presStyleCnt="0"/>
      <dgm:spPr/>
    </dgm:pt>
    <dgm:pt modelId="{4F82E159-5735-4B03-901A-BB3F204A0BD1}" type="pres">
      <dgm:prSet presAssocID="{24978B7B-3833-42C9-A70A-9BFAF6C20A19}" presName="Name28" presStyleLbl="parChTrans1D2" presStyleIdx="3" presStyleCnt="4"/>
      <dgm:spPr/>
      <dgm:t>
        <a:bodyPr/>
        <a:lstStyle/>
        <a:p>
          <a:endParaRPr lang="ru-RU"/>
        </a:p>
      </dgm:t>
    </dgm:pt>
    <dgm:pt modelId="{541972E6-E079-481E-932E-11610BCD1270}" type="pres">
      <dgm:prSet presAssocID="{F3EC715A-0BDE-46C7-A2DC-61BBC91680A0}" presName="hierRoot2" presStyleCnt="0">
        <dgm:presLayoutVars>
          <dgm:hierBranch val="init"/>
        </dgm:presLayoutVars>
      </dgm:prSet>
      <dgm:spPr/>
    </dgm:pt>
    <dgm:pt modelId="{45DD7C47-81F4-496F-AD27-F4DFC85F7833}" type="pres">
      <dgm:prSet presAssocID="{F3EC715A-0BDE-46C7-A2DC-61BBC91680A0}" presName="rootComposite2" presStyleCnt="0"/>
      <dgm:spPr/>
    </dgm:pt>
    <dgm:pt modelId="{BC517782-481C-4BFB-8504-CD3C25F02607}" type="pres">
      <dgm:prSet presAssocID="{F3EC715A-0BDE-46C7-A2DC-61BBC9168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59947-2CBC-4E8F-BDAE-28F26D494CC3}" type="pres">
      <dgm:prSet presAssocID="{F3EC715A-0BDE-46C7-A2DC-61BBC91680A0}" presName="topArc2" presStyleLbl="parChTrans1D1" presStyleIdx="8" presStyleCnt="10"/>
      <dgm:spPr/>
    </dgm:pt>
    <dgm:pt modelId="{E7D9AF63-41F7-46CC-AF2F-3EB59AB75C33}" type="pres">
      <dgm:prSet presAssocID="{F3EC715A-0BDE-46C7-A2DC-61BBC91680A0}" presName="bottomArc2" presStyleLbl="parChTrans1D1" presStyleIdx="9" presStyleCnt="10"/>
      <dgm:spPr/>
    </dgm:pt>
    <dgm:pt modelId="{2772B5EC-0D03-4D92-A120-D3881530AFAC}" type="pres">
      <dgm:prSet presAssocID="{F3EC715A-0BDE-46C7-A2DC-61BBC91680A0}" presName="topConnNode2" presStyleLbl="node2" presStyleIdx="0" presStyleCnt="0"/>
      <dgm:spPr/>
      <dgm:t>
        <a:bodyPr/>
        <a:lstStyle/>
        <a:p>
          <a:endParaRPr lang="ru-RU"/>
        </a:p>
      </dgm:t>
    </dgm:pt>
    <dgm:pt modelId="{FE4BD8EB-1E0C-47B6-A711-6BE37820BF66}" type="pres">
      <dgm:prSet presAssocID="{F3EC715A-0BDE-46C7-A2DC-61BBC91680A0}" presName="hierChild4" presStyleCnt="0"/>
      <dgm:spPr/>
    </dgm:pt>
    <dgm:pt modelId="{0EDFF94D-CC6F-41A6-8017-C2109A64070A}" type="pres">
      <dgm:prSet presAssocID="{F3EC715A-0BDE-46C7-A2DC-61BBC91680A0}" presName="hierChild5" presStyleCnt="0"/>
      <dgm:spPr/>
    </dgm:pt>
    <dgm:pt modelId="{47F5CC9C-3141-4294-A4E3-0F787F329059}" type="pres">
      <dgm:prSet presAssocID="{EF97509A-DE7A-41E6-B435-99D08F875152}" presName="hierChild3" presStyleCnt="0"/>
      <dgm:spPr/>
    </dgm:pt>
  </dgm:ptLst>
  <dgm:cxnLst>
    <dgm:cxn modelId="{1F798218-F181-4C7F-B0A1-F7041F3D8936}" type="presOf" srcId="{EF1C218D-C6AB-48E8-9372-2D4D90E7B274}" destId="{48A03007-5203-44F7-8E16-9CAF0148180E}" srcOrd="0" destOrd="0" presId="urn:microsoft.com/office/officeart/2008/layout/HalfCircleOrganizationChart"/>
    <dgm:cxn modelId="{DFEFAAC8-2453-49AF-832B-7369DCB7FDD1}" type="presOf" srcId="{DC35D3BD-B221-4175-8339-D0FC2BD3FA07}" destId="{97040CA7-7017-4C1F-AB7B-451A72C91A3A}" srcOrd="0" destOrd="0" presId="urn:microsoft.com/office/officeart/2008/layout/HalfCircleOrganizationChart"/>
    <dgm:cxn modelId="{9348CF18-5539-43F8-B86E-A3C943185B4B}" type="presOf" srcId="{868BF31B-E73A-48ED-9FC4-969440D22BB0}" destId="{9A8053BA-5BED-4809-89B0-F4DE52E9BB4C}" srcOrd="0" destOrd="0" presId="urn:microsoft.com/office/officeart/2008/layout/HalfCircleOrganizationChart"/>
    <dgm:cxn modelId="{70046830-1873-4CD7-93A3-CB1B5E73ADEC}" type="presOf" srcId="{B8C494F3-F1AC-40A1-B7E1-F53D10D389BD}" destId="{879FD756-7516-49CB-95F5-DB21C1BD2156}" srcOrd="0" destOrd="0" presId="urn:microsoft.com/office/officeart/2008/layout/HalfCircleOrganizationChart"/>
    <dgm:cxn modelId="{08DD3D4A-3C9D-4AC5-BEE8-CB793F747CED}" type="presOf" srcId="{868BF31B-E73A-48ED-9FC4-969440D22BB0}" destId="{37D413B4-A7D7-431E-989C-DC876B30230E}" srcOrd="1" destOrd="0" presId="urn:microsoft.com/office/officeart/2008/layout/HalfCircleOrganizationChart"/>
    <dgm:cxn modelId="{971453C4-751B-48DE-9C69-FC8852FEC0CB}" type="presOf" srcId="{F3EC715A-0BDE-46C7-A2DC-61BBC91680A0}" destId="{2772B5EC-0D03-4D92-A120-D3881530AFAC}" srcOrd="1" destOrd="0" presId="urn:microsoft.com/office/officeart/2008/layout/HalfCircleOrganizationChart"/>
    <dgm:cxn modelId="{B55D0644-45EB-4203-9415-A1BE0A359759}" type="presOf" srcId="{385F5B29-966B-4A1B-A438-050B30A38D60}" destId="{E407901E-DCD1-4ED7-AB06-9B7FCAC24122}" srcOrd="1" destOrd="0" presId="urn:microsoft.com/office/officeart/2008/layout/HalfCircleOrganizationChart"/>
    <dgm:cxn modelId="{895D2CA0-2391-4924-A51F-49FC864CFDEF}" srcId="{EF97509A-DE7A-41E6-B435-99D08F875152}" destId="{DC35D3BD-B221-4175-8339-D0FC2BD3FA07}" srcOrd="1" destOrd="0" parTransId="{EF1C218D-C6AB-48E8-9372-2D4D90E7B274}" sibTransId="{CC16F1D3-CB6E-4F27-B82D-F7C56ACFE672}"/>
    <dgm:cxn modelId="{B2BEAF79-B06B-430D-89C3-616BAA3E9707}" srcId="{D5A4ED0C-EF35-4601-BB9D-6496BE5180C7}" destId="{EF97509A-DE7A-41E6-B435-99D08F875152}" srcOrd="0" destOrd="0" parTransId="{88353E68-6F13-465F-9305-BEB9C0C15FD5}" sibTransId="{423A0AD1-8974-46D6-A6D4-C2CF2F3D844E}"/>
    <dgm:cxn modelId="{F67AA2C5-FFB5-4747-BDD4-9B7BE15B83C9}" srcId="{EF97509A-DE7A-41E6-B435-99D08F875152}" destId="{F3EC715A-0BDE-46C7-A2DC-61BBC91680A0}" srcOrd="3" destOrd="0" parTransId="{24978B7B-3833-42C9-A70A-9BFAF6C20A19}" sibTransId="{8B968D44-B350-47B5-8A2F-70D81F9CA3C8}"/>
    <dgm:cxn modelId="{8F7760E5-A918-42F7-B791-32306FE14DB3}" type="presOf" srcId="{F3EC715A-0BDE-46C7-A2DC-61BBC91680A0}" destId="{BC517782-481C-4BFB-8504-CD3C25F02607}" srcOrd="0" destOrd="0" presId="urn:microsoft.com/office/officeart/2008/layout/HalfCircleOrganizationChart"/>
    <dgm:cxn modelId="{3FA8159B-6C4E-49D0-A759-35AF3734C937}" type="presOf" srcId="{D5A4ED0C-EF35-4601-BB9D-6496BE5180C7}" destId="{66EAD274-26DE-4F58-BD0E-2D6C9CE1D665}" srcOrd="0" destOrd="0" presId="urn:microsoft.com/office/officeart/2008/layout/HalfCircleOrganizationChart"/>
    <dgm:cxn modelId="{2C39ED4A-772A-48EF-9449-E9A3C4A17F61}" type="presOf" srcId="{EF97509A-DE7A-41E6-B435-99D08F875152}" destId="{6C17864B-01F2-42AD-B22B-709826C56C82}" srcOrd="0" destOrd="0" presId="urn:microsoft.com/office/officeart/2008/layout/HalfCircleOrganizationChart"/>
    <dgm:cxn modelId="{B7E072A1-E811-4559-A298-4993084BF7E2}" srcId="{EF97509A-DE7A-41E6-B435-99D08F875152}" destId="{385F5B29-966B-4A1B-A438-050B30A38D60}" srcOrd="0" destOrd="0" parTransId="{B8C494F3-F1AC-40A1-B7E1-F53D10D389BD}" sibTransId="{9E6D8C3F-16F6-4F99-8C04-97B4B8D0E4B5}"/>
    <dgm:cxn modelId="{93A14AAC-4ED1-43FB-BA8B-0600764E8813}" type="presOf" srcId="{B5BA4DB1-F560-426C-93DA-A509AD2A25FF}" destId="{59221D02-A078-41EB-9C21-2542AEF347CB}" srcOrd="0" destOrd="0" presId="urn:microsoft.com/office/officeart/2008/layout/HalfCircleOrganizationChart"/>
    <dgm:cxn modelId="{1D5F898C-29BB-4932-A9B2-1B0367D2F097}" srcId="{EF97509A-DE7A-41E6-B435-99D08F875152}" destId="{868BF31B-E73A-48ED-9FC4-969440D22BB0}" srcOrd="2" destOrd="0" parTransId="{B5BA4DB1-F560-426C-93DA-A509AD2A25FF}" sibTransId="{316404B7-4D4A-45D2-BDFD-381061BA0F10}"/>
    <dgm:cxn modelId="{BC80C53C-16F3-4185-A4D9-D2C00367DF31}" type="presOf" srcId="{DC35D3BD-B221-4175-8339-D0FC2BD3FA07}" destId="{394CD450-9F1B-40E2-A930-9A8F393969E8}" srcOrd="1" destOrd="0" presId="urn:microsoft.com/office/officeart/2008/layout/HalfCircleOrganizationChart"/>
    <dgm:cxn modelId="{CC03CD96-4542-4D58-90A1-9C84369BDE13}" type="presOf" srcId="{EF97509A-DE7A-41E6-B435-99D08F875152}" destId="{9E34371F-2348-47E5-B145-2B92C4A6AFD2}" srcOrd="1" destOrd="0" presId="urn:microsoft.com/office/officeart/2008/layout/HalfCircleOrganizationChart"/>
    <dgm:cxn modelId="{E6EEB032-F14A-474C-A42D-4751F640A6B1}" type="presOf" srcId="{385F5B29-966B-4A1B-A438-050B30A38D60}" destId="{002B0ABB-CFA6-425A-BB18-D57FC7F594FC}" srcOrd="0" destOrd="0" presId="urn:microsoft.com/office/officeart/2008/layout/HalfCircleOrganizationChart"/>
    <dgm:cxn modelId="{99163444-21B5-49FC-AC89-7B6F19CC2FD1}" type="presOf" srcId="{24978B7B-3833-42C9-A70A-9BFAF6C20A19}" destId="{4F82E159-5735-4B03-901A-BB3F204A0BD1}" srcOrd="0" destOrd="0" presId="urn:microsoft.com/office/officeart/2008/layout/HalfCircleOrganizationChart"/>
    <dgm:cxn modelId="{D5EE96D0-B6B8-4D91-B6BA-9D1E9449C23F}" type="presParOf" srcId="{66EAD274-26DE-4F58-BD0E-2D6C9CE1D665}" destId="{8FB0FDB3-056A-4513-8895-A1B612E3CB74}" srcOrd="0" destOrd="0" presId="urn:microsoft.com/office/officeart/2008/layout/HalfCircleOrganizationChart"/>
    <dgm:cxn modelId="{72F13C71-DCDA-4146-B083-A60C64439DFF}" type="presParOf" srcId="{8FB0FDB3-056A-4513-8895-A1B612E3CB74}" destId="{A6CF7744-E412-440A-B79F-44D3034BB920}" srcOrd="0" destOrd="0" presId="urn:microsoft.com/office/officeart/2008/layout/HalfCircleOrganizationChart"/>
    <dgm:cxn modelId="{3FF4F49D-5C18-4101-89A9-B3B35D6AE4BE}" type="presParOf" srcId="{A6CF7744-E412-440A-B79F-44D3034BB920}" destId="{6C17864B-01F2-42AD-B22B-709826C56C82}" srcOrd="0" destOrd="0" presId="urn:microsoft.com/office/officeart/2008/layout/HalfCircleOrganizationChart"/>
    <dgm:cxn modelId="{041ECA94-F978-4B1A-BB6E-D36ADBB6F5E8}" type="presParOf" srcId="{A6CF7744-E412-440A-B79F-44D3034BB920}" destId="{E73CFC42-B686-4D3E-8A0E-FF034A17AC80}" srcOrd="1" destOrd="0" presId="urn:microsoft.com/office/officeart/2008/layout/HalfCircleOrganizationChart"/>
    <dgm:cxn modelId="{56D0C6FE-504C-4955-9593-D646C079075C}" type="presParOf" srcId="{A6CF7744-E412-440A-B79F-44D3034BB920}" destId="{1D4ED6EB-237E-4EDC-8B32-E52396055D1D}" srcOrd="2" destOrd="0" presId="urn:microsoft.com/office/officeart/2008/layout/HalfCircleOrganizationChart"/>
    <dgm:cxn modelId="{58228C31-87FE-4609-A911-8564EC18E261}" type="presParOf" srcId="{A6CF7744-E412-440A-B79F-44D3034BB920}" destId="{9E34371F-2348-47E5-B145-2B92C4A6AFD2}" srcOrd="3" destOrd="0" presId="urn:microsoft.com/office/officeart/2008/layout/HalfCircleOrganizationChart"/>
    <dgm:cxn modelId="{8307333A-C596-41E6-BEA1-4B3AEE280D51}" type="presParOf" srcId="{8FB0FDB3-056A-4513-8895-A1B612E3CB74}" destId="{D9C47299-6DBA-43B5-889A-BB690EC31C71}" srcOrd="1" destOrd="0" presId="urn:microsoft.com/office/officeart/2008/layout/HalfCircleOrganizationChart"/>
    <dgm:cxn modelId="{49107F87-0805-4058-8807-743F4F4BAECF}" type="presParOf" srcId="{D9C47299-6DBA-43B5-889A-BB690EC31C71}" destId="{879FD756-7516-49CB-95F5-DB21C1BD2156}" srcOrd="0" destOrd="0" presId="urn:microsoft.com/office/officeart/2008/layout/HalfCircleOrganizationChart"/>
    <dgm:cxn modelId="{6F09C4B7-C47E-498A-AB3C-D1FB060CBC57}" type="presParOf" srcId="{D9C47299-6DBA-43B5-889A-BB690EC31C71}" destId="{3D6E3C86-A432-4597-B11A-E80311087574}" srcOrd="1" destOrd="0" presId="urn:microsoft.com/office/officeart/2008/layout/HalfCircleOrganizationChart"/>
    <dgm:cxn modelId="{C28A6B2C-B29C-440F-B4F8-363722F317F9}" type="presParOf" srcId="{3D6E3C86-A432-4597-B11A-E80311087574}" destId="{1DFDB73E-60B7-4342-B20B-958375BDD7F1}" srcOrd="0" destOrd="0" presId="urn:microsoft.com/office/officeart/2008/layout/HalfCircleOrganizationChart"/>
    <dgm:cxn modelId="{5825AFAD-70C4-4207-8578-EBB13206359D}" type="presParOf" srcId="{1DFDB73E-60B7-4342-B20B-958375BDD7F1}" destId="{002B0ABB-CFA6-425A-BB18-D57FC7F594FC}" srcOrd="0" destOrd="0" presId="urn:microsoft.com/office/officeart/2008/layout/HalfCircleOrganizationChart"/>
    <dgm:cxn modelId="{383ECFAE-1846-4CBB-BB61-B232E4DDAEFA}" type="presParOf" srcId="{1DFDB73E-60B7-4342-B20B-958375BDD7F1}" destId="{AD07E75F-E390-4433-BEF2-34D732536B01}" srcOrd="1" destOrd="0" presId="urn:microsoft.com/office/officeart/2008/layout/HalfCircleOrganizationChart"/>
    <dgm:cxn modelId="{350C329E-4D4B-4048-95E4-5E05EBAF3C46}" type="presParOf" srcId="{1DFDB73E-60B7-4342-B20B-958375BDD7F1}" destId="{B7686445-3019-4B2A-8787-15A4B9C92F71}" srcOrd="2" destOrd="0" presId="urn:microsoft.com/office/officeart/2008/layout/HalfCircleOrganizationChart"/>
    <dgm:cxn modelId="{07BF2E18-760B-4731-BBB9-00C5766CD16A}" type="presParOf" srcId="{1DFDB73E-60B7-4342-B20B-958375BDD7F1}" destId="{E407901E-DCD1-4ED7-AB06-9B7FCAC24122}" srcOrd="3" destOrd="0" presId="urn:microsoft.com/office/officeart/2008/layout/HalfCircleOrganizationChart"/>
    <dgm:cxn modelId="{EF520184-4D45-4808-AFB7-3C0478E63D9C}" type="presParOf" srcId="{3D6E3C86-A432-4597-B11A-E80311087574}" destId="{23B0E050-9A02-4832-811E-6BF80650632A}" srcOrd="1" destOrd="0" presId="urn:microsoft.com/office/officeart/2008/layout/HalfCircleOrganizationChart"/>
    <dgm:cxn modelId="{357DBD9A-45E4-4CDD-BBED-A104A154E149}" type="presParOf" srcId="{3D6E3C86-A432-4597-B11A-E80311087574}" destId="{B6BE8564-3EA6-4B82-93E1-A99B6F6A8070}" srcOrd="2" destOrd="0" presId="urn:microsoft.com/office/officeart/2008/layout/HalfCircleOrganizationChart"/>
    <dgm:cxn modelId="{978037CD-4916-4C4F-8EC6-4AC3D55A63F4}" type="presParOf" srcId="{D9C47299-6DBA-43B5-889A-BB690EC31C71}" destId="{48A03007-5203-44F7-8E16-9CAF0148180E}" srcOrd="2" destOrd="0" presId="urn:microsoft.com/office/officeart/2008/layout/HalfCircleOrganizationChart"/>
    <dgm:cxn modelId="{7D8C013A-8CEB-41FD-BEFE-8D822091B7B0}" type="presParOf" srcId="{D9C47299-6DBA-43B5-889A-BB690EC31C71}" destId="{F8805D9A-A2DF-41D8-AE67-AFC2C0172A48}" srcOrd="3" destOrd="0" presId="urn:microsoft.com/office/officeart/2008/layout/HalfCircleOrganizationChart"/>
    <dgm:cxn modelId="{3AE0C5A2-DAE2-400E-B820-EBAD9591AA6D}" type="presParOf" srcId="{F8805D9A-A2DF-41D8-AE67-AFC2C0172A48}" destId="{E8CE81BC-7B70-4024-92D9-B57C6E14A611}" srcOrd="0" destOrd="0" presId="urn:microsoft.com/office/officeart/2008/layout/HalfCircleOrganizationChart"/>
    <dgm:cxn modelId="{A557C5CA-1C6B-4B35-A53B-935064FC1779}" type="presParOf" srcId="{E8CE81BC-7B70-4024-92D9-B57C6E14A611}" destId="{97040CA7-7017-4C1F-AB7B-451A72C91A3A}" srcOrd="0" destOrd="0" presId="urn:microsoft.com/office/officeart/2008/layout/HalfCircleOrganizationChart"/>
    <dgm:cxn modelId="{84FFF725-AA14-4246-ACEF-D7E6D3997DB7}" type="presParOf" srcId="{E8CE81BC-7B70-4024-92D9-B57C6E14A611}" destId="{CCC606F8-C162-4631-A81C-ACA0C487E8E4}" srcOrd="1" destOrd="0" presId="urn:microsoft.com/office/officeart/2008/layout/HalfCircleOrganizationChart"/>
    <dgm:cxn modelId="{825B4C17-3D8F-46AD-A081-18DEDBE44C20}" type="presParOf" srcId="{E8CE81BC-7B70-4024-92D9-B57C6E14A611}" destId="{D7CD0858-4602-40EB-8B73-BC45ACC9DA72}" srcOrd="2" destOrd="0" presId="urn:microsoft.com/office/officeart/2008/layout/HalfCircleOrganizationChart"/>
    <dgm:cxn modelId="{85A464B0-8C19-41EC-A5DF-C7CE213D37E5}" type="presParOf" srcId="{E8CE81BC-7B70-4024-92D9-B57C6E14A611}" destId="{394CD450-9F1B-40E2-A930-9A8F393969E8}" srcOrd="3" destOrd="0" presId="urn:microsoft.com/office/officeart/2008/layout/HalfCircleOrganizationChart"/>
    <dgm:cxn modelId="{84803197-FDE6-4B2E-A8D3-09052AE4C8DE}" type="presParOf" srcId="{F8805D9A-A2DF-41D8-AE67-AFC2C0172A48}" destId="{D395A63E-F287-4304-9BD3-6D253004AA5B}" srcOrd="1" destOrd="0" presId="urn:microsoft.com/office/officeart/2008/layout/HalfCircleOrganizationChart"/>
    <dgm:cxn modelId="{F8FE5C55-FDBD-474E-A471-ED83260A8126}" type="presParOf" srcId="{F8805D9A-A2DF-41D8-AE67-AFC2C0172A48}" destId="{C4BED388-8BC9-4E30-9620-39038522A24E}" srcOrd="2" destOrd="0" presId="urn:microsoft.com/office/officeart/2008/layout/HalfCircleOrganizationChart"/>
    <dgm:cxn modelId="{4D746359-0A9C-477B-8F75-07D751911F8C}" type="presParOf" srcId="{D9C47299-6DBA-43B5-889A-BB690EC31C71}" destId="{59221D02-A078-41EB-9C21-2542AEF347CB}" srcOrd="4" destOrd="0" presId="urn:microsoft.com/office/officeart/2008/layout/HalfCircleOrganizationChart"/>
    <dgm:cxn modelId="{A59BD001-4C9B-4A28-AE97-6C07A2343B62}" type="presParOf" srcId="{D9C47299-6DBA-43B5-889A-BB690EC31C71}" destId="{42240055-71A0-4B86-84BD-80F551B84676}" srcOrd="5" destOrd="0" presId="urn:microsoft.com/office/officeart/2008/layout/HalfCircleOrganizationChart"/>
    <dgm:cxn modelId="{6F849CF6-7429-4AFB-9143-D2BA5B17D7CF}" type="presParOf" srcId="{42240055-71A0-4B86-84BD-80F551B84676}" destId="{B809E583-D7C6-47CB-BEF7-933E57174549}" srcOrd="0" destOrd="0" presId="urn:microsoft.com/office/officeart/2008/layout/HalfCircleOrganizationChart"/>
    <dgm:cxn modelId="{3BA466D3-53A2-4E52-9B1A-9C2DA8974BE8}" type="presParOf" srcId="{B809E583-D7C6-47CB-BEF7-933E57174549}" destId="{9A8053BA-5BED-4809-89B0-F4DE52E9BB4C}" srcOrd="0" destOrd="0" presId="urn:microsoft.com/office/officeart/2008/layout/HalfCircleOrganizationChart"/>
    <dgm:cxn modelId="{747A5AD5-BF38-45CC-B20B-0110D567D2F0}" type="presParOf" srcId="{B809E583-D7C6-47CB-BEF7-933E57174549}" destId="{2B3320AF-BE7F-4CEB-A4C3-6C8EEB43F18B}" srcOrd="1" destOrd="0" presId="urn:microsoft.com/office/officeart/2008/layout/HalfCircleOrganizationChart"/>
    <dgm:cxn modelId="{D672620D-B70A-4242-B4D8-2C0BE50849DE}" type="presParOf" srcId="{B809E583-D7C6-47CB-BEF7-933E57174549}" destId="{5111CC1D-B36A-40D5-8F19-1BFB9FF2D948}" srcOrd="2" destOrd="0" presId="urn:microsoft.com/office/officeart/2008/layout/HalfCircleOrganizationChart"/>
    <dgm:cxn modelId="{B22747EF-5843-408D-AA8A-0C4DCFF6D2F3}" type="presParOf" srcId="{B809E583-D7C6-47CB-BEF7-933E57174549}" destId="{37D413B4-A7D7-431E-989C-DC876B30230E}" srcOrd="3" destOrd="0" presId="urn:microsoft.com/office/officeart/2008/layout/HalfCircleOrganizationChart"/>
    <dgm:cxn modelId="{1F062729-D460-440C-9B96-D060185DFE4D}" type="presParOf" srcId="{42240055-71A0-4B86-84BD-80F551B84676}" destId="{D37BF91F-72F7-4671-A481-1CEC1BEAB089}" srcOrd="1" destOrd="0" presId="urn:microsoft.com/office/officeart/2008/layout/HalfCircleOrganizationChart"/>
    <dgm:cxn modelId="{CFECBF58-47D6-4A63-AB7C-0A5603248EE0}" type="presParOf" srcId="{42240055-71A0-4B86-84BD-80F551B84676}" destId="{1DF47046-F471-452A-BE30-D9F9ED6926CB}" srcOrd="2" destOrd="0" presId="urn:microsoft.com/office/officeart/2008/layout/HalfCircleOrganizationChart"/>
    <dgm:cxn modelId="{83408C88-D0F0-450D-A890-48648BE70A42}" type="presParOf" srcId="{D9C47299-6DBA-43B5-889A-BB690EC31C71}" destId="{4F82E159-5735-4B03-901A-BB3F204A0BD1}" srcOrd="6" destOrd="0" presId="urn:microsoft.com/office/officeart/2008/layout/HalfCircleOrganizationChart"/>
    <dgm:cxn modelId="{03CB7442-4D5E-4928-897B-A909ACCD98FD}" type="presParOf" srcId="{D9C47299-6DBA-43B5-889A-BB690EC31C71}" destId="{541972E6-E079-481E-932E-11610BCD1270}" srcOrd="7" destOrd="0" presId="urn:microsoft.com/office/officeart/2008/layout/HalfCircleOrganizationChart"/>
    <dgm:cxn modelId="{B0AB22E4-29C1-4E40-9650-750284717780}" type="presParOf" srcId="{541972E6-E079-481E-932E-11610BCD1270}" destId="{45DD7C47-81F4-496F-AD27-F4DFC85F7833}" srcOrd="0" destOrd="0" presId="urn:microsoft.com/office/officeart/2008/layout/HalfCircleOrganizationChart"/>
    <dgm:cxn modelId="{3D118D78-45A5-41FF-B485-DF5CFA3A5B28}" type="presParOf" srcId="{45DD7C47-81F4-496F-AD27-F4DFC85F7833}" destId="{BC517782-481C-4BFB-8504-CD3C25F02607}" srcOrd="0" destOrd="0" presId="urn:microsoft.com/office/officeart/2008/layout/HalfCircleOrganizationChart"/>
    <dgm:cxn modelId="{C02BC8C0-602F-439E-A24E-CC52314311D9}" type="presParOf" srcId="{45DD7C47-81F4-496F-AD27-F4DFC85F7833}" destId="{E6E59947-2CBC-4E8F-BDAE-28F26D494CC3}" srcOrd="1" destOrd="0" presId="urn:microsoft.com/office/officeart/2008/layout/HalfCircleOrganizationChart"/>
    <dgm:cxn modelId="{F857114D-62FD-4953-8D72-D2519D2BC4EA}" type="presParOf" srcId="{45DD7C47-81F4-496F-AD27-F4DFC85F7833}" destId="{E7D9AF63-41F7-46CC-AF2F-3EB59AB75C33}" srcOrd="2" destOrd="0" presId="urn:microsoft.com/office/officeart/2008/layout/HalfCircleOrganizationChart"/>
    <dgm:cxn modelId="{47371813-5609-4286-9485-740FED897C80}" type="presParOf" srcId="{45DD7C47-81F4-496F-AD27-F4DFC85F7833}" destId="{2772B5EC-0D03-4D92-A120-D3881530AFAC}" srcOrd="3" destOrd="0" presId="urn:microsoft.com/office/officeart/2008/layout/HalfCircleOrganizationChart"/>
    <dgm:cxn modelId="{0264E1CE-518B-4DCC-A178-E1E3EEDFDA85}" type="presParOf" srcId="{541972E6-E079-481E-932E-11610BCD1270}" destId="{FE4BD8EB-1E0C-47B6-A711-6BE37820BF66}" srcOrd="1" destOrd="0" presId="urn:microsoft.com/office/officeart/2008/layout/HalfCircleOrganizationChart"/>
    <dgm:cxn modelId="{984BF68F-9E7E-4E2B-BEA2-997227353F37}" type="presParOf" srcId="{541972E6-E079-481E-932E-11610BCD1270}" destId="{0EDFF94D-CC6F-41A6-8017-C2109A64070A}" srcOrd="2" destOrd="0" presId="urn:microsoft.com/office/officeart/2008/layout/HalfCircleOrganizationChart"/>
    <dgm:cxn modelId="{DB294E1D-9330-4C9A-929E-577B49075E1D}" type="presParOf" srcId="{8FB0FDB3-056A-4513-8895-A1B612E3CB74}" destId="{47F5CC9C-3141-4294-A4E3-0F787F32905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0.02008</cdr:x>
      <cdr:y>0.24286</cdr:y>
    </cdr:from>
    <cdr:to>
      <cdr:x>0.10937</cdr:x>
      <cdr:y>0.29891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212" y="1224136"/>
          <a:ext cx="734888" cy="282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   400,00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0.02625</cdr:x>
      <cdr:y>0.17143</cdr:y>
    </cdr:from>
    <cdr:to>
      <cdr:x>0.1225</cdr:x>
      <cdr:y>0.22857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" y="8640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  600,00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0.0175</cdr:x>
      <cdr:y>0.1</cdr:y>
    </cdr:from>
    <cdr:to>
      <cdr:x>0.11375</cdr:x>
      <cdr:y>0.15714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50405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    800,00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0.02889</cdr:x>
      <cdr:y>0.44286</cdr:y>
    </cdr:from>
    <cdr:to>
      <cdr:x>0.11202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7778" y="2232248"/>
          <a:ext cx="6840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-200,00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0.02625</cdr:x>
      <cdr:y>0.51429</cdr:y>
    </cdr:from>
    <cdr:to>
      <cdr:x>0.11375</cdr:x>
      <cdr:y>0.57143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6024" y="25922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-400,00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0.02222</cdr:x>
      <cdr:y>0.58571</cdr:y>
    </cdr:from>
    <cdr:to>
      <cdr:x>0.11409</cdr:x>
      <cdr:y>0.65714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2862" y="295232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-</a:t>
          </a:r>
          <a:r>
            <a:rPr lang="ru-RU" sz="1200" dirty="0" smtClean="0"/>
            <a:t>600,00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0.02169</cdr:x>
      <cdr:y>0.65714</cdr:y>
    </cdr:from>
    <cdr:to>
      <cdr:x>0.11357</cdr:x>
      <cdr:y>0.72857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8516" y="331236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-</a:t>
          </a:r>
          <a:r>
            <a:rPr lang="ru-RU" sz="1200" dirty="0" smtClean="0"/>
            <a:t>800,00</a:t>
          </a:r>
          <a:endParaRPr lang="ru-RU" sz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BF6F6C-0A8B-461B-A59B-55A0FCD0CCD3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2795736"/>
          </a:xfrm>
          <a:effectLst/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Открытый бюджет городского </a:t>
            </a:r>
            <a:r>
              <a:rPr lang="ru-RU" sz="4000" dirty="0">
                <a:latin typeface="Georgia" panose="02040502050405020303" pitchFamily="18" charset="0"/>
              </a:rPr>
              <a:t>округа Домодедово</a:t>
            </a:r>
            <a:br>
              <a:rPr lang="ru-RU" sz="4000" dirty="0">
                <a:latin typeface="Georgia" panose="02040502050405020303" pitchFamily="18" charset="0"/>
              </a:rPr>
            </a:br>
            <a:endParaRPr lang="ru-RU" sz="40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Georgia" panose="02040502050405020303" pitchFamily="18" charset="0"/>
              </a:rPr>
              <a:t>Налоговые и неналоговые доходы </a:t>
            </a:r>
            <a:r>
              <a:rPr lang="ru-RU" sz="2200" dirty="0" smtClean="0">
                <a:latin typeface="Georgia" panose="02040502050405020303" pitchFamily="18" charset="0"/>
              </a:rPr>
              <a:t>2017 – 2018 гг. </a:t>
            </a:r>
            <a:r>
              <a:rPr lang="ru-RU" sz="1600" dirty="0">
                <a:latin typeface="Georgia" panose="02040502050405020303" pitchFamily="18" charset="0"/>
              </a:rPr>
              <a:t>(</a:t>
            </a:r>
            <a:r>
              <a:rPr lang="ru-RU" sz="1600" dirty="0" err="1">
                <a:latin typeface="Georgia" panose="02040502050405020303" pitchFamily="18" charset="0"/>
              </a:rPr>
              <a:t>млн.руб</a:t>
            </a:r>
            <a:r>
              <a:rPr lang="ru-RU" sz="1600" dirty="0">
                <a:latin typeface="Georgia" panose="02040502050405020303" pitchFamily="18" charset="0"/>
              </a:rPr>
              <a:t>.)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2017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2018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97379084"/>
              </p:ext>
            </p:extLst>
          </p:nvPr>
        </p:nvGraphicFramePr>
        <p:xfrm>
          <a:off x="539552" y="2132856"/>
          <a:ext cx="36724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18485589"/>
              </p:ext>
            </p:extLst>
          </p:nvPr>
        </p:nvGraphicFramePr>
        <p:xfrm>
          <a:off x="4427984" y="2132856"/>
          <a:ext cx="453650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21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400" dirty="0" smtClean="0">
                <a:latin typeface="Georgia" panose="02040502050405020303" pitchFamily="18" charset="0"/>
              </a:rPr>
              <a:t>                        в 2016-2018 годах </a:t>
            </a:r>
            <a:r>
              <a:rPr lang="ru-RU" altLang="ru-RU" sz="2400" dirty="0">
                <a:latin typeface="Georgia" panose="02040502050405020303" pitchFamily="18" charset="0"/>
              </a:rPr>
              <a:t>по разделам, </a:t>
            </a:r>
            <a:r>
              <a:rPr lang="ru-RU" altLang="ru-RU" sz="2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2400" dirty="0">
                <a:latin typeface="Georgia" panose="02040502050405020303" pitchFamily="18" charset="0"/>
              </a:rPr>
              <a:t>. руб</a:t>
            </a:r>
            <a:r>
              <a:rPr lang="ru-RU" altLang="ru-RU" sz="2400" dirty="0" smtClean="0">
                <a:latin typeface="Georgia" panose="02040502050405020303" pitchFamily="18" charset="0"/>
              </a:rPr>
              <a:t>.)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084863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+mn-lt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+mn-lt"/>
                        </a:rPr>
                        <a:t>2016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+mn-lt"/>
                        </a:rPr>
                        <a:t>2017 год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+mn-lt"/>
                        </a:rPr>
                        <a:t>2018 год</a:t>
                      </a:r>
                    </a:p>
                  </a:txBody>
                  <a:tcPr marL="91438" marR="91438" marT="45708" marB="45708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486 851,9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484 171,8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467 786,1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21 771,5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21 771,5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14 557,1 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421 310,7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373 931,1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371 711,6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639 295,9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415 114,6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417 233,8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3 320,0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3 710,0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3 400,0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2 854 153,0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2 824 105,0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2 908 001,0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453 808,0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443 508,0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443 508,0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190 821,4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151 659,5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153 337,5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195 430,4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236 823,0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166 723,0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33 065,4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33 065,4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33 065,4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170 000,0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170 000,0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170 000,0</a:t>
                      </a:r>
                    </a:p>
                  </a:txBody>
                  <a:tcPr marL="91438" marR="91438" marT="45702" marB="45702" anchor="ctr" horzOverflow="overflow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322 765,0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1438" marR="91438" marT="45702" marB="4570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1438" marR="91438" marT="45702" marB="45702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6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anose="02040502050405020303" pitchFamily="18" charset="0"/>
              </a:rPr>
              <a:t>Структура расходов </a:t>
            </a:r>
            <a:r>
              <a:rPr lang="ru-RU" sz="3200" dirty="0">
                <a:latin typeface="Georgia" panose="02040502050405020303" pitchFamily="18" charset="0"/>
              </a:rPr>
              <a:t>2016</a:t>
            </a:r>
            <a:r>
              <a:rPr lang="ru-RU" sz="3200" dirty="0" smtClean="0">
                <a:latin typeface="Georgia" panose="02040502050405020303" pitchFamily="18" charset="0"/>
              </a:rPr>
              <a:t> </a:t>
            </a:r>
            <a:r>
              <a:rPr lang="ru-RU" sz="3200" dirty="0">
                <a:latin typeface="Georgia" panose="02040502050405020303" pitchFamily="18" charset="0"/>
              </a:rPr>
              <a:t>(</a:t>
            </a:r>
            <a:r>
              <a:rPr lang="ru-RU" sz="3200" dirty="0" err="1">
                <a:latin typeface="Georgia" panose="02040502050405020303" pitchFamily="18" charset="0"/>
              </a:rPr>
              <a:t>млн.руб</a:t>
            </a:r>
            <a:r>
              <a:rPr lang="ru-RU" sz="32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94148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515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>
                <a:latin typeface="Georgia" panose="02040502050405020303" pitchFamily="18" charset="0"/>
              </a:rPr>
              <a:t>Расходы на реализацию муниципальных программ в </a:t>
            </a:r>
            <a:r>
              <a:rPr lang="ru-RU" altLang="ru-RU" sz="2400">
                <a:latin typeface="Georgia" panose="02040502050405020303" pitchFamily="18" charset="0"/>
              </a:rPr>
              <a:t>2013-2018 </a:t>
            </a:r>
            <a:r>
              <a:rPr lang="ru-RU" altLang="ru-RU" sz="2400" smtClean="0">
                <a:latin typeface="Georgia" panose="02040502050405020303" pitchFamily="18" charset="0"/>
              </a:rPr>
              <a:t>гг., </a:t>
            </a:r>
            <a:r>
              <a:rPr lang="ru-RU" altLang="ru-RU" sz="2400" dirty="0" smtClean="0">
                <a:latin typeface="Georgia" panose="02040502050405020303" pitchFamily="18" charset="0"/>
              </a:rPr>
              <a:t>(млн</a:t>
            </a:r>
            <a:r>
              <a:rPr lang="ru-RU" altLang="ru-RU" sz="2400" dirty="0">
                <a:latin typeface="Georgia" panose="02040502050405020303" pitchFamily="18" charset="0"/>
              </a:rPr>
              <a:t>. руб</a:t>
            </a:r>
            <a:r>
              <a:rPr lang="ru-RU" altLang="ru-RU" sz="2400" dirty="0" smtClean="0">
                <a:latin typeface="Georgia" panose="02040502050405020303" pitchFamily="18" charset="0"/>
              </a:rPr>
              <a:t>.)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83913"/>
              </p:ext>
            </p:extLst>
          </p:nvPr>
        </p:nvGraphicFramePr>
        <p:xfrm>
          <a:off x="457200" y="1600201"/>
          <a:ext cx="8291264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33808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dirty="0" smtClean="0"/>
              <a:t>В 2013 году действовало 20 долгосрочных муниципальных целевых программ</a:t>
            </a:r>
          </a:p>
          <a:p>
            <a:pPr algn="just"/>
            <a:r>
              <a:rPr lang="ru-RU" sz="1600" i="1" dirty="0" smtClean="0"/>
              <a:t>В 2014 – 2018 годах действуют 16 муниципальных программ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107992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Общегосударственные вопросы</a:t>
            </a:r>
            <a:endParaRPr lang="ru-RU" sz="28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9586399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3256868"/>
              </p:ext>
            </p:extLst>
          </p:nvPr>
        </p:nvGraphicFramePr>
        <p:xfrm>
          <a:off x="539552" y="3933057"/>
          <a:ext cx="8280921" cy="2603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102"/>
                <a:gridCol w="1845273"/>
                <a:gridCol w="1845273"/>
                <a:gridCol w="1845273"/>
              </a:tblGrid>
              <a:tr h="389828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41207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3 046,0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3 076,4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3 076,4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9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19 556,0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19 747,0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19 747,0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120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250 813,0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251 468,0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251 928,0</a:t>
                      </a:r>
                    </a:p>
                  </a:txBody>
                  <a:tcPr anchor="ctr"/>
                </a:tc>
              </a:tr>
              <a:tr h="4120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26 305,5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27 382,4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27 639,6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32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6 500,0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53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180 631,4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998,0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158 895,1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1906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НАЦИОНАЛЬНАЯ БЕЗОПАСНОСТЬ И ПРАВООХРАНИТЕЛЬНАЯ </a:t>
            </a:r>
            <a:r>
              <a:rPr lang="ru-RU" sz="2400" dirty="0" smtClean="0">
                <a:latin typeface="Georgia" panose="02040502050405020303" pitchFamily="18" charset="0"/>
              </a:rPr>
              <a:t>ДЕЯТЕЛЬНОСТЬ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8560717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0515359"/>
              </p:ext>
            </p:extLst>
          </p:nvPr>
        </p:nvGraphicFramePr>
        <p:xfrm>
          <a:off x="539552" y="4005064"/>
          <a:ext cx="8352927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973"/>
                <a:gridCol w="1861318"/>
                <a:gridCol w="1861318"/>
                <a:gridCol w="1861318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6 442,0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15 329,5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15 329,5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14 557,1</a:t>
                      </a:r>
                      <a:endParaRPr kumimoji="0" lang="ru-RU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4045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Georgia" panose="02040502050405020303" pitchFamily="18" charset="0"/>
              </a:rPr>
              <a:t>НАЦИОНАЛЬНАЯ ЭКОНОМИКА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633523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9191010"/>
              </p:ext>
            </p:extLst>
          </p:nvPr>
        </p:nvGraphicFramePr>
        <p:xfrm>
          <a:off x="653276" y="3988514"/>
          <a:ext cx="8239204" cy="2464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273"/>
                <a:gridCol w="1835977"/>
                <a:gridCol w="1835977"/>
                <a:gridCol w="1835977"/>
              </a:tblGrid>
              <a:tr h="45626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482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106 530,2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106 545,2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106 576,2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2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280 050,3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233 817,5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231 567,0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2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28 060,2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27 398,4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27 398,4</a:t>
                      </a:r>
                    </a:p>
                  </a:txBody>
                  <a:tcPr anchor="ctr"/>
                </a:tc>
              </a:tr>
              <a:tr h="561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6 170,0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6 170,0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07756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ЖИЛИЩНО-КОММУНАЛЬНОЕ ХОЗЯЙСТВО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8348224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2666519"/>
              </p:ext>
            </p:extLst>
          </p:nvPr>
        </p:nvGraphicFramePr>
        <p:xfrm>
          <a:off x="539552" y="4077071"/>
          <a:ext cx="8166772" cy="2232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261"/>
                <a:gridCol w="1819837"/>
                <a:gridCol w="1819837"/>
                <a:gridCol w="1819837"/>
              </a:tblGrid>
              <a:tr h="535158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57 049,0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57 152,9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57 262,1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337 542,9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186 130,7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188 090,7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244 704,0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171 831,0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171 881,0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181746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Georgia" panose="02040502050405020303" pitchFamily="18" charset="0"/>
              </a:rPr>
              <a:t>ОБРАЗОВАНИЕ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8474283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0449070"/>
              </p:ext>
            </p:extLst>
          </p:nvPr>
        </p:nvGraphicFramePr>
        <p:xfrm>
          <a:off x="539553" y="4077071"/>
          <a:ext cx="7992886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619"/>
                <a:gridCol w="1781089"/>
                <a:gridCol w="1781089"/>
                <a:gridCol w="1781089"/>
              </a:tblGrid>
              <a:tr h="37806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39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1 046 539,0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1 028 509,0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1 112 509,0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9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1 633 959,0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1 620 841,0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1 620 737,0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9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9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51 627,0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51 627,0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51 627,0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9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121 728,0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122 828,0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122 828,0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06232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Georgia" panose="02040502050405020303" pitchFamily="18" charset="0"/>
              </a:rPr>
              <a:t>КУЛЬТУРА, КИНЕМАТОГРАФИЯ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1505624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4347346"/>
              </p:ext>
            </p:extLst>
          </p:nvPr>
        </p:nvGraphicFramePr>
        <p:xfrm>
          <a:off x="539553" y="4005064"/>
          <a:ext cx="8064895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490"/>
                <a:gridCol w="1797135"/>
                <a:gridCol w="1797135"/>
                <a:gridCol w="1797135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318 242,0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307 942,0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307 942,0</a:t>
                      </a:r>
                    </a:p>
                  </a:txBody>
                  <a:tcPr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135 566,0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135 566,0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135 566,0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7536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dirty="0">
                <a:latin typeface="Georgia" panose="02040502050405020303" pitchFamily="18" charset="0"/>
              </a:rPr>
              <a:t>Основные параметры бюджета городского округа  Домодедово на 2014-2018 </a:t>
            </a:r>
            <a:r>
              <a:rPr lang="ru-RU" altLang="ru-RU" sz="2400" dirty="0" smtClean="0">
                <a:latin typeface="Georgia" panose="02040502050405020303" pitchFamily="18" charset="0"/>
              </a:rPr>
              <a:t>гг. (</a:t>
            </a:r>
            <a:r>
              <a:rPr lang="ru-RU" altLang="ru-RU" sz="24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400" dirty="0" smtClean="0">
                <a:latin typeface="Georgia" panose="02040502050405020303" pitchFamily="18" charset="0"/>
              </a:rPr>
              <a:t>.)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649431"/>
              </p:ext>
            </p:extLst>
          </p:nvPr>
        </p:nvGraphicFramePr>
        <p:xfrm>
          <a:off x="457200" y="1600200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66976"/>
                <a:gridCol w="689208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n-lt"/>
                        </a:rPr>
                        <a:t>Наименование</a:t>
                      </a:r>
                      <a:endParaRPr lang="ru-RU" sz="800" b="1" dirty="0">
                        <a:latin typeface="+mn-lt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n-lt"/>
                        </a:rPr>
                        <a:t>2014 год</a:t>
                      </a:r>
                      <a:r>
                        <a:rPr lang="ru-RU" sz="800" b="1" baseline="0" dirty="0" smtClean="0">
                          <a:latin typeface="+mn-lt"/>
                        </a:rPr>
                        <a:t> исполнение</a:t>
                      </a:r>
                      <a:endParaRPr lang="ru-RU" sz="800" b="1" dirty="0">
                        <a:latin typeface="+mn-lt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2015 год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n-lt"/>
                        </a:rPr>
                        <a:t>2016 год</a:t>
                      </a:r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Плановый период</a:t>
                      </a:r>
                      <a:endParaRPr lang="ru-RU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2017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2018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Исполнение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(план)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за 2014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Доходы, всего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4 962 504,5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5 868 576,0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119 %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5 463 018,4</a:t>
                      </a:r>
                    </a:p>
                    <a:p>
                      <a:pPr algn="ctr" fontAlgn="b"/>
                      <a:endParaRPr kumimoji="0" lang="ru-RU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5 581 021,0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5 556 758,0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3 333 900,8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3 985 953,3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3 465 450,0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3 572 308,0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3 630 998,0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1 690 807,1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1 929 266,4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1 997 568,4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104 %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2 008 713,0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1 925 760,0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33,0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Расходы, всего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4 911 921,4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6 393 961,3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131%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5 792 593,2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5 607 859,9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5 569 323,5</a:t>
                      </a:r>
                    </a:p>
                  </a:txBody>
                  <a:tcPr marL="91431" marR="91431" marT="45723" marB="45723" horzOverflow="overflow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91431" marR="91431" marT="45723" marB="45723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3 271 587,9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4 464 694,9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3 795 024,8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3 599 146,9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3 643 563,5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101%</a:t>
                      </a:r>
                    </a:p>
                  </a:txBody>
                  <a:tcPr marL="91431" marR="91431" marT="45723" marB="45723" anchor="ctr" horzOverflow="overflow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/Дефицит (-)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50 583,1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-525 385,3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-329 574,8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- 26 838,9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- 12 565,5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47%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Уровень дефицита в (%)</a:t>
                      </a:r>
                    </a:p>
                  </a:txBody>
                  <a:tcPr marL="91431" marR="91431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617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+mn-lt"/>
              </a:rPr>
              <a:t>СОЦИАЛЬНАЯ ПОЛИТИКА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97808359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0921701"/>
              </p:ext>
            </p:extLst>
          </p:nvPr>
        </p:nvGraphicFramePr>
        <p:xfrm>
          <a:off x="539553" y="4005064"/>
          <a:ext cx="8166772" cy="194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261"/>
                <a:gridCol w="1819837"/>
                <a:gridCol w="1819837"/>
                <a:gridCol w="1819837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10 075,0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10 075,5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10 075,5</a:t>
                      </a:r>
                    </a:p>
                    <a:p>
                      <a:pPr marL="0" algn="r" rtl="0" eaLnBrk="1" fontAlgn="b" latinLnBrk="0" hangingPunct="1"/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80 754,4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86 834,5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88 512,5</a:t>
                      </a: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99 992,0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54 750,0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54 750,0</a:t>
                      </a:r>
                    </a:p>
                    <a:p>
                      <a:pPr marL="0" algn="r" rtl="0" eaLnBrk="1" fontAlgn="b" latinLnBrk="0" hangingPunct="1"/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94060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СРЕДСТВА МАССОВОЙ ИНФОРМАЦИИ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337051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0290237"/>
              </p:ext>
            </p:extLst>
          </p:nvPr>
        </p:nvGraphicFramePr>
        <p:xfrm>
          <a:off x="539553" y="4005064"/>
          <a:ext cx="8166772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7261"/>
                <a:gridCol w="1819837"/>
                <a:gridCol w="1819837"/>
                <a:gridCol w="181983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23 065,4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23 065,4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23 065,4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73827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>
                <a:latin typeface="Georgia" panose="02040502050405020303" pitchFamily="18" charset="0"/>
              </a:rPr>
              <a:t>Источники формирования дорожного фонда в </a:t>
            </a:r>
            <a:r>
              <a:rPr lang="ru-RU" altLang="ru-RU" sz="2800" dirty="0" smtClean="0">
                <a:latin typeface="Georgia" panose="02040502050405020303" pitchFamily="18" charset="0"/>
              </a:rPr>
              <a:t>2016 </a:t>
            </a:r>
            <a:r>
              <a:rPr lang="ru-RU" altLang="ru-RU" sz="2800" dirty="0">
                <a:latin typeface="Georgia" panose="02040502050405020303" pitchFamily="18" charset="0"/>
              </a:rPr>
              <a:t>году</a:t>
            </a:r>
            <a:endParaRPr lang="ru-RU" sz="28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684429"/>
              </p:ext>
            </p:extLst>
          </p:nvPr>
        </p:nvGraphicFramePr>
        <p:xfrm>
          <a:off x="395536" y="1700808"/>
          <a:ext cx="8229600" cy="410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24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Динамика доходов/расходов 2014 – 2018 гг. 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287833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39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Динамика дефицита 2014 – 2018 гг. 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299342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200,00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88722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Изменение структуры доходов </a:t>
            </a:r>
            <a:r>
              <a:rPr lang="ru-RU" sz="2400" dirty="0">
                <a:latin typeface="Georgia" panose="02040502050405020303" pitchFamily="18" charset="0"/>
              </a:rPr>
              <a:t>2015 </a:t>
            </a:r>
            <a:r>
              <a:rPr lang="ru-RU" sz="2400" dirty="0" smtClean="0">
                <a:latin typeface="Georgia" panose="02040502050405020303" pitchFamily="18" charset="0"/>
              </a:rPr>
              <a:t>– 2018 гг. (</a:t>
            </a:r>
            <a:r>
              <a:rPr lang="ru-RU" sz="2400" dirty="0" err="1" smtClean="0">
                <a:latin typeface="Georgia" panose="02040502050405020303" pitchFamily="18" charset="0"/>
              </a:rPr>
              <a:t>млн.руб</a:t>
            </a:r>
            <a:r>
              <a:rPr lang="ru-RU" sz="2400" dirty="0" smtClean="0">
                <a:latin typeface="Georgia" panose="02040502050405020303" pitchFamily="18" charset="0"/>
              </a:rPr>
              <a:t>.)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2015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656761"/>
              </p:ext>
            </p:extLst>
          </p:nvPr>
        </p:nvGraphicFramePr>
        <p:xfrm>
          <a:off x="539552" y="1340768"/>
          <a:ext cx="338437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029893"/>
              </p:ext>
            </p:extLst>
          </p:nvPr>
        </p:nvGraphicFramePr>
        <p:xfrm>
          <a:off x="4427984" y="1556792"/>
          <a:ext cx="3322712" cy="2116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738826"/>
              </p:ext>
            </p:extLst>
          </p:nvPr>
        </p:nvGraphicFramePr>
        <p:xfrm>
          <a:off x="323528" y="4149080"/>
          <a:ext cx="3106688" cy="26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97309294"/>
              </p:ext>
            </p:extLst>
          </p:nvPr>
        </p:nvGraphicFramePr>
        <p:xfrm>
          <a:off x="4355976" y="3715816"/>
          <a:ext cx="468052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067944" y="155679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2016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48833" y="3516562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2018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354733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2017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16904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Структура налоговых, неналоговых доходов, (</a:t>
            </a:r>
            <a:r>
              <a:rPr lang="ru-RU" sz="2400" dirty="0" err="1" smtClean="0">
                <a:latin typeface="Georgia" panose="02040502050405020303" pitchFamily="18" charset="0"/>
              </a:rPr>
              <a:t>млн.руб</a:t>
            </a:r>
            <a:r>
              <a:rPr lang="ru-RU" sz="2400" dirty="0" smtClean="0">
                <a:latin typeface="Georgia" panose="02040502050405020303" pitchFamily="18" charset="0"/>
              </a:rPr>
              <a:t>.)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55072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3879189"/>
              </p:ext>
            </p:extLst>
          </p:nvPr>
        </p:nvGraphicFramePr>
        <p:xfrm>
          <a:off x="539552" y="3933057"/>
          <a:ext cx="8352929" cy="2469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231"/>
                <a:gridCol w="855940"/>
                <a:gridCol w="1670586"/>
                <a:gridCol w="1670586"/>
                <a:gridCol w="1670586"/>
              </a:tblGrid>
              <a:tr h="306861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Наименование расходов по подразделам бюджетной классификации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2015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2016 год (отражен на диаграмме)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2017 год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2018 год</a:t>
                      </a:r>
                      <a:endParaRPr lang="ru-RU" sz="800" dirty="0"/>
                    </a:p>
                  </a:txBody>
                  <a:tcPr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1 011,6</a:t>
                      </a:r>
                    </a:p>
                  </a:txBody>
                  <a:tcPr marL="9525" marR="9525" marT="9525" marB="0" anchor="b"/>
                </a:tc>
              </a:tr>
              <a:tr h="3610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Доходы от использования имущества, в т.ч.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569,0</a:t>
                      </a: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1 395,0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1 454,0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1 510,0</a:t>
                      </a: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288,0</a:t>
                      </a: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118,5</a:t>
                      </a: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b"/>
                </a:tc>
              </a:tr>
              <a:tr h="2231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Прочие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430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2015-2018 </a:t>
            </a:r>
            <a:r>
              <a:rPr lang="ru-RU" altLang="ru-RU" sz="2000" dirty="0" smtClean="0">
                <a:latin typeface="Georgia" panose="02040502050405020303" pitchFamily="18" charset="0"/>
              </a:rPr>
              <a:t>гг., </a:t>
            </a:r>
            <a:r>
              <a:rPr lang="ru-RU" altLang="ru-RU" sz="1600" dirty="0" smtClean="0">
                <a:latin typeface="Georgia" panose="02040502050405020303" pitchFamily="18" charset="0"/>
              </a:rPr>
              <a:t>(</a:t>
            </a:r>
            <a:r>
              <a:rPr lang="ru-RU" altLang="ru-RU" sz="1600" dirty="0" err="1" smtClean="0">
                <a:latin typeface="Georgia" panose="02040502050405020303" pitchFamily="18" charset="0"/>
              </a:rPr>
              <a:t>млн.руб</a:t>
            </a:r>
            <a:r>
              <a:rPr lang="ru-RU" altLang="ru-RU" sz="1600" dirty="0" smtClean="0">
                <a:latin typeface="Georgia" panose="02040502050405020303" pitchFamily="18" charset="0"/>
              </a:rPr>
              <a:t>.)</a:t>
            </a:r>
            <a:endParaRPr lang="ru-RU" sz="16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846329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3221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Налоговые и неналоговые доходы </a:t>
            </a:r>
            <a:r>
              <a:rPr lang="ru-RU" sz="2400" dirty="0" smtClean="0">
                <a:latin typeface="Georgia" panose="02040502050405020303" pitchFamily="18" charset="0"/>
              </a:rPr>
              <a:t>2015 </a:t>
            </a:r>
            <a:r>
              <a:rPr lang="ru-RU" sz="1600" dirty="0">
                <a:latin typeface="Georgia" panose="02040502050405020303" pitchFamily="18" charset="0"/>
              </a:rPr>
              <a:t>(</a:t>
            </a:r>
            <a:r>
              <a:rPr lang="ru-RU" sz="1600" dirty="0" err="1">
                <a:latin typeface="Georgia" panose="02040502050405020303" pitchFamily="18" charset="0"/>
              </a:rPr>
              <a:t>млн.руб</a:t>
            </a:r>
            <a:r>
              <a:rPr lang="ru-RU" sz="16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63223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70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Налоговые и неналоговые доходы </a:t>
            </a:r>
            <a:r>
              <a:rPr lang="ru-RU" sz="2400" dirty="0" smtClean="0">
                <a:latin typeface="Georgia" panose="02040502050405020303" pitchFamily="18" charset="0"/>
              </a:rPr>
              <a:t>2016 </a:t>
            </a:r>
            <a:r>
              <a:rPr lang="ru-RU" sz="1600" dirty="0">
                <a:latin typeface="Georgia" panose="02040502050405020303" pitchFamily="18" charset="0"/>
              </a:rPr>
              <a:t>(</a:t>
            </a:r>
            <a:r>
              <a:rPr lang="ru-RU" sz="1600" dirty="0" err="1">
                <a:latin typeface="Georgia" panose="02040502050405020303" pitchFamily="18" charset="0"/>
              </a:rPr>
              <a:t>млн.руб</a:t>
            </a:r>
            <a:r>
              <a:rPr lang="ru-RU" sz="16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011936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15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Words>1202</Words>
  <Application>Microsoft Office PowerPoint</Application>
  <PresentationFormat>Экран (4:3)</PresentationFormat>
  <Paragraphs>418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Открытый бюджет городского округа Домодедово </vt:lpstr>
      <vt:lpstr>Основные параметры бюджета городского округа  Домодедово на 2014-2018 гг. (тыс.руб.)</vt:lpstr>
      <vt:lpstr>Динамика доходов/расходов 2014 – 2018 гг. (млн.руб.)</vt:lpstr>
      <vt:lpstr>Динамика дефицита 2014 – 2018 гг. (млн.руб.)</vt:lpstr>
      <vt:lpstr>Изменение структуры доходов 2015 – 2018 гг. (млн.руб.)</vt:lpstr>
      <vt:lpstr>Структура налоговых, неналоговых доходов, (млн.руб.)</vt:lpstr>
      <vt:lpstr>Изменение структуры налоговых и неналоговых доходов городского округа Домодедово за 2015-2018 гг., (млн.руб.)</vt:lpstr>
      <vt:lpstr>Налоговые и неналоговые доходы 2015 (млн.руб.)</vt:lpstr>
      <vt:lpstr>Налоговые и неналоговые доходы 2016 (млн.руб.)</vt:lpstr>
      <vt:lpstr>Налоговые и неналоговые доходы 2017 – 2018 гг. (млн.руб.)</vt:lpstr>
      <vt:lpstr>Расходы бюджета городского округа                         в 2016-2018 годах по разделам, (тыс. руб.)</vt:lpstr>
      <vt:lpstr>Структура расходов 2016 (млн.руб.)</vt:lpstr>
      <vt:lpstr>Расходы на реализацию муниципальных программ в 2013-2018 гг., (млн. руб.)</vt:lpstr>
      <vt:lpstr>Общегосударственные вопросы</vt:lpstr>
      <vt:lpstr>НАЦИОНАЛЬНАЯ БЕЗОПАСНОСТЬ И ПРАВООХРАНИТЕЛЬНАЯ ДЕЯТЕЛЬНОСТЬ</vt:lpstr>
      <vt:lpstr>НАЦИОНАЛЬНАЯ ЭКОНОМИКА</vt:lpstr>
      <vt:lpstr>ЖИЛИЩНО-КОММУНАЛЬНОЕ ХОЗЯЙСТВО</vt:lpstr>
      <vt:lpstr>ОБРАЗОВАНИЕ</vt:lpstr>
      <vt:lpstr>КУЛЬТУРА, КИНЕМАТОГРАФИЯ</vt:lpstr>
      <vt:lpstr>СОЦИАЛЬНАЯ ПОЛИТИКА</vt:lpstr>
      <vt:lpstr>СРЕДСТВА МАССОВОЙ ИНФОРМАЦИИ</vt:lpstr>
      <vt:lpstr>Источники формирования дорожного фонда в 2016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297</cp:revision>
  <cp:lastPrinted>2015-12-11T08:04:00Z</cp:lastPrinted>
  <dcterms:created xsi:type="dcterms:W3CDTF">2015-09-30T07:48:07Z</dcterms:created>
  <dcterms:modified xsi:type="dcterms:W3CDTF">2017-01-18T12:33:46Z</dcterms:modified>
</cp:coreProperties>
</file>